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Glacial Indifference" pitchFamily="2" charset="0"/>
      <p:regular r:id="rId33"/>
    </p:embeddedFont>
    <p:embeddedFont>
      <p:font typeface="Glacial Indifference Bold" pitchFamily="2" charset="0"/>
      <p:regular r:id="rId34"/>
      <p:bold r:id="rId35"/>
    </p:embeddedFont>
    <p:embeddedFont>
      <p:font typeface="Glacial Indifference Italics" pitchFamily="2" charset="0"/>
      <p:regular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69" autoAdjust="0"/>
  </p:normalViewPr>
  <p:slideViewPr>
    <p:cSldViewPr>
      <p:cViewPr varScale="1">
        <p:scale>
          <a:sx n="76" d="100"/>
          <a:sy n="76" d="100"/>
        </p:scale>
        <p:origin x="528" y="-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19.10.2021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19.10.2021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Quantification – converting your data into numbers, and making them usable for computers.</a:t>
            </a:r>
          </a:p>
          <a:p>
            <a:pPr lvl="0"/>
            <a:r>
              <a:rPr lang="en-US"/>
              <a:t>Univariate: one variable</a:t>
            </a:r>
          </a:p>
          <a:p>
            <a:pPr lvl="0"/>
            <a:r>
              <a:rPr lang="en-US"/>
              <a:t>Bivariate: two variables</a:t>
            </a:r>
          </a:p>
          <a:p>
            <a:pPr lvl="0"/>
            <a:r>
              <a:rPr lang="en-US"/>
              <a:t>Multivariate: more than two variables, with a bunch of independent variables and one dependent variable.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19.10.2021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Variables whose attributes meet the requirements of a interval measure, and has a true zero point.</a:t>
            </a:r>
          </a:p>
          <a:p>
            <a:pPr lvl="0"/>
            <a:endParaRPr lang="en-US"/>
          </a:p>
          <a:p>
            <a:pPr lvl="0"/>
            <a:r>
              <a:rPr lang="en-US"/>
              <a:t>Examples: temperature (Kelvin), age, length of time, number of organizations, number of groups, number of A’s received in college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19.10.2021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Some measures of central tendency (mean) are more susceptible to error because of extreme values.. Which is why for some interval variables, we use median instead of mean.</a:t>
            </a:r>
          </a:p>
          <a:p>
            <a:pPr lvl="0"/>
            <a:endParaRPr lang="en-US"/>
          </a:p>
          <a:p>
            <a:pPr lvl="0"/>
            <a:r>
              <a:rPr lang="en-US"/>
              <a:t>You could get the mean income of orange county, and it could be $1 million.. That might not be the lived reality. But it may be affected because Elon Musk moved in, and he’s a billionaire… so his high value is gonna pull the mean up… even if 96% of the population makes less than $500,000.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19.10.2021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Higher standard deviation means that the data are more dispersed; lower means they’re more clustered.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19.10.2021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Have multiple independent variables to see their relationship with the one dependent variable. Gets you closer to causality because, while bivariate relationships can tell you if two variables are associated/correlated, multivariate analysis can address spuriousness in the relationship between variables.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3261929">
            <a:off x="9529097" y="-3897920"/>
            <a:ext cx="12406564" cy="12856543"/>
          </a:xfrm>
          <a:prstGeom prst="rect">
            <a:avLst/>
          </a:prstGeom>
        </p:spPr>
      </p:pic>
      <p:pic>
        <p:nvPicPr>
          <p:cNvPr id="3" name="Picture 3"/>
          <p:cNvPicPr>
            <a:picLocks noChangeAspect="1"/>
          </p:cNvPicPr>
          <p:nvPr/>
        </p:nvPicPr>
        <p:blipFill>
          <a:blip r:embed="rId2"/>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2"/>
          <a:srcRect/>
          <a:stretch>
            <a:fillRect/>
          </a:stretch>
        </p:blipFill>
        <p:spPr>
          <a:xfrm rot="8907459">
            <a:off x="-469322" y="7673063"/>
            <a:ext cx="2393626" cy="2480441"/>
          </a:xfrm>
          <a:prstGeom prst="rect">
            <a:avLst/>
          </a:prstGeom>
        </p:spPr>
      </p:pic>
      <p:pic>
        <p:nvPicPr>
          <p:cNvPr id="5" name="Picture 5"/>
          <p:cNvPicPr>
            <a:picLocks noChangeAspect="1"/>
          </p:cNvPicPr>
          <p:nvPr/>
        </p:nvPicPr>
        <p:blipFill>
          <a:blip r:embed="rId2">
            <a:alphaModFix amt="19999"/>
          </a:blip>
          <a:srcRect/>
          <a:stretch>
            <a:fillRect/>
          </a:stretch>
        </p:blipFill>
        <p:spPr>
          <a:xfrm rot="6512446">
            <a:off x="-1875930" y="3860717"/>
            <a:ext cx="10179983" cy="10549205"/>
          </a:xfrm>
          <a:prstGeom prst="rect">
            <a:avLst/>
          </a:prstGeom>
        </p:spPr>
      </p:pic>
      <p:grpSp>
        <p:nvGrpSpPr>
          <p:cNvPr id="6" name="Group 6"/>
          <p:cNvGrpSpPr/>
          <p:nvPr/>
        </p:nvGrpSpPr>
        <p:grpSpPr>
          <a:xfrm>
            <a:off x="2032962"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7259300" y="2331504"/>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1285675" y="3140479"/>
            <a:ext cx="15716650" cy="4006042"/>
            <a:chOff x="0" y="0"/>
            <a:chExt cx="20955533" cy="5341389"/>
          </a:xfrm>
        </p:grpSpPr>
        <p:sp>
          <p:nvSpPr>
            <p:cNvPr id="11" name="TextBox 11"/>
            <p:cNvSpPr txBox="1"/>
            <p:nvPr/>
          </p:nvSpPr>
          <p:spPr>
            <a:xfrm>
              <a:off x="0" y="209550"/>
              <a:ext cx="20955533" cy="4233069"/>
            </a:xfrm>
            <a:prstGeom prst="rect">
              <a:avLst/>
            </a:prstGeom>
          </p:spPr>
          <p:txBody>
            <a:bodyPr lIns="0" tIns="0" rIns="0" bIns="0" rtlCol="0" anchor="t">
              <a:spAutoFit/>
            </a:bodyPr>
            <a:lstStyle/>
            <a:p>
              <a:pPr algn="ctr">
                <a:lnSpc>
                  <a:spcPts val="12000"/>
                </a:lnSpc>
              </a:pPr>
              <a:r>
                <a:rPr lang="en-US" sz="12000" spc="1200">
                  <a:solidFill>
                    <a:srgbClr val="6BD4CD"/>
                  </a:solidFill>
                  <a:latin typeface="Glacial Indifference Bold"/>
                </a:rPr>
                <a:t>QUANTITATIVE DATA ANALYSIS</a:t>
              </a:r>
            </a:p>
          </p:txBody>
        </p:sp>
        <p:sp>
          <p:nvSpPr>
            <p:cNvPr id="12" name="TextBox 12"/>
            <p:cNvSpPr txBox="1"/>
            <p:nvPr/>
          </p:nvSpPr>
          <p:spPr>
            <a:xfrm>
              <a:off x="0" y="4642519"/>
              <a:ext cx="20955533" cy="698870"/>
            </a:xfrm>
            <a:prstGeom prst="rect">
              <a:avLst/>
            </a:prstGeom>
          </p:spPr>
          <p:txBody>
            <a:bodyPr lIns="0" tIns="0" rIns="0" bIns="0" rtlCol="0" anchor="t">
              <a:spAutoFit/>
            </a:bodyPr>
            <a:lstStyle/>
            <a:p>
              <a:pPr algn="ctr">
                <a:lnSpc>
                  <a:spcPts val="4479"/>
                </a:lnSpc>
              </a:pPr>
              <a:r>
                <a:rPr lang="en-US" sz="3199" spc="319">
                  <a:solidFill>
                    <a:srgbClr val="6BD4CD"/>
                  </a:solidFill>
                  <a:latin typeface="Glacial Indifference"/>
                </a:rPr>
                <a:t>PROFESSOR BURREL VANN JR</a:t>
              </a:r>
            </a:p>
          </p:txBody>
        </p:sp>
      </p:grpSp>
      <p:sp>
        <p:nvSpPr>
          <p:cNvPr id="13" name="TextBox 13"/>
          <p:cNvSpPr txBox="1"/>
          <p:nvPr/>
        </p:nvSpPr>
        <p:spPr>
          <a:xfrm rot="-5400000">
            <a:off x="200853" y="1799397"/>
            <a:ext cx="2079833" cy="538440"/>
          </a:xfrm>
          <a:prstGeom prst="rect">
            <a:avLst/>
          </a:prstGeom>
        </p:spPr>
        <p:txBody>
          <a:bodyPr lIns="0" tIns="0" rIns="0" bIns="0" rtlCol="0" anchor="t">
            <a:spAutoFit/>
          </a:bodyPr>
          <a:lstStyle/>
          <a:p>
            <a:pPr algn="ctr">
              <a:lnSpc>
                <a:spcPts val="4479"/>
              </a:lnSpc>
            </a:pPr>
            <a:r>
              <a:rPr lang="en-US" sz="3199" spc="319">
                <a:solidFill>
                  <a:srgbClr val="6BD4CD"/>
                </a:solidFill>
                <a:latin typeface="Glacial Indifference"/>
              </a:rPr>
              <a:t>PA 604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8898611">
            <a:off x="8208102" y="4949976"/>
            <a:ext cx="7230953" cy="7493216"/>
          </a:xfrm>
          <a:prstGeom prst="rect">
            <a:avLst/>
          </a:prstGeom>
        </p:spPr>
      </p:pic>
      <p:pic>
        <p:nvPicPr>
          <p:cNvPr id="3" name="Picture 3"/>
          <p:cNvPicPr>
            <a:picLocks noChangeAspect="1"/>
          </p:cNvPicPr>
          <p:nvPr/>
        </p:nvPicPr>
        <p:blipFill>
          <a:blip r:embed="rId2">
            <a:alphaModFix amt="9999"/>
          </a:blip>
          <a:srcRect/>
          <a:stretch>
            <a:fillRect/>
          </a:stretch>
        </p:blipFill>
        <p:spPr>
          <a:xfrm rot="-5688114">
            <a:off x="8410395" y="-1971930"/>
            <a:ext cx="9491370" cy="9835617"/>
          </a:xfrm>
          <a:prstGeom prst="rect">
            <a:avLst/>
          </a:prstGeom>
        </p:spPr>
      </p:pic>
      <p:pic>
        <p:nvPicPr>
          <p:cNvPr id="4" name="Picture 4"/>
          <p:cNvPicPr>
            <a:picLocks noChangeAspect="1"/>
          </p:cNvPicPr>
          <p:nvPr/>
        </p:nvPicPr>
        <p:blipFill>
          <a:blip r:embed="rId2">
            <a:alphaModFix amt="9999"/>
          </a:blip>
          <a:srcRect/>
          <a:stretch>
            <a:fillRect/>
          </a:stretch>
        </p:blipFill>
        <p:spPr>
          <a:xfrm rot="-7912599">
            <a:off x="283697" y="-2560035"/>
            <a:ext cx="8668733" cy="8983143"/>
          </a:xfrm>
          <a:prstGeom prst="rect">
            <a:avLst/>
          </a:prstGeom>
        </p:spPr>
      </p:pic>
      <p:pic>
        <p:nvPicPr>
          <p:cNvPr id="5" name="Picture 5"/>
          <p:cNvPicPr>
            <a:picLocks noChangeAspect="1"/>
          </p:cNvPicPr>
          <p:nvPr/>
        </p:nvPicPr>
        <p:blipFill>
          <a:blip r:embed="rId2">
            <a:alphaModFix amt="9999"/>
          </a:blip>
          <a:srcRect/>
          <a:stretch>
            <a:fillRect/>
          </a:stretch>
        </p:blipFill>
        <p:spPr>
          <a:xfrm rot="4750356">
            <a:off x="2316769" y="3410501"/>
            <a:ext cx="6917083" cy="7167962"/>
          </a:xfrm>
          <a:prstGeom prst="rect">
            <a:avLst/>
          </a:prstGeom>
        </p:spPr>
      </p:pic>
      <p:grpSp>
        <p:nvGrpSpPr>
          <p:cNvPr id="6" name="Group 6"/>
          <p:cNvGrpSpPr/>
          <p:nvPr/>
        </p:nvGrpSpPr>
        <p:grpSpPr>
          <a:xfrm>
            <a:off x="2936166" y="604334"/>
            <a:ext cx="5143900" cy="3753803"/>
            <a:chOff x="0" y="0"/>
            <a:chExt cx="6858533" cy="5005070"/>
          </a:xfrm>
        </p:grpSpPr>
        <p:sp>
          <p:nvSpPr>
            <p:cNvPr id="7" name="TextBox 7"/>
            <p:cNvSpPr txBox="1"/>
            <p:nvPr/>
          </p:nvSpPr>
          <p:spPr>
            <a:xfrm>
              <a:off x="0" y="0"/>
              <a:ext cx="6858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AGE</a:t>
              </a:r>
            </a:p>
          </p:txBody>
        </p:sp>
        <p:sp>
          <p:nvSpPr>
            <p:cNvPr id="8" name="TextBox 8"/>
            <p:cNvSpPr txBox="1"/>
            <p:nvPr/>
          </p:nvSpPr>
          <p:spPr>
            <a:xfrm>
              <a:off x="0" y="901700"/>
              <a:ext cx="6858533" cy="4103370"/>
            </a:xfrm>
            <a:prstGeom prst="rect">
              <a:avLst/>
            </a:prstGeom>
          </p:spPr>
          <p:txBody>
            <a:bodyPr lIns="0" tIns="0" rIns="0" bIns="0" rtlCol="0" anchor="t">
              <a:spAutoFit/>
            </a:bodyPr>
            <a:lstStyle/>
            <a:p>
              <a:pPr algn="ctr">
                <a:lnSpc>
                  <a:spcPts val="3150"/>
                </a:lnSpc>
              </a:pPr>
              <a:r>
                <a:rPr lang="en-US" sz="2100">
                  <a:solidFill>
                    <a:srgbClr val="04345C"/>
                  </a:solidFill>
                  <a:latin typeface="Glacial Indifference"/>
                </a:rPr>
                <a:t>1 = 1</a:t>
              </a:r>
            </a:p>
            <a:p>
              <a:pPr algn="ctr">
                <a:lnSpc>
                  <a:spcPts val="3150"/>
                </a:lnSpc>
              </a:pPr>
              <a:r>
                <a:rPr lang="en-US" sz="2100">
                  <a:solidFill>
                    <a:srgbClr val="04345C"/>
                  </a:solidFill>
                  <a:latin typeface="Glacial Indifference"/>
                </a:rPr>
                <a:t>2 = 2</a:t>
              </a:r>
            </a:p>
            <a:p>
              <a:pPr algn="ctr">
                <a:lnSpc>
                  <a:spcPts val="3150"/>
                </a:lnSpc>
              </a:pPr>
              <a:r>
                <a:rPr lang="en-US" sz="2100">
                  <a:solidFill>
                    <a:srgbClr val="04345C"/>
                  </a:solidFill>
                  <a:latin typeface="Glacial Indifference"/>
                </a:rPr>
                <a:t>3 = 3</a:t>
              </a:r>
            </a:p>
            <a:p>
              <a:pPr algn="ctr">
                <a:lnSpc>
                  <a:spcPts val="3150"/>
                </a:lnSpc>
              </a:pPr>
              <a:endParaRPr lang="en-US" sz="2100">
                <a:solidFill>
                  <a:srgbClr val="04345C"/>
                </a:solidFill>
                <a:latin typeface="Glacial Indifference"/>
              </a:endParaRPr>
            </a:p>
            <a:p>
              <a:pPr algn="ctr">
                <a:lnSpc>
                  <a:spcPts val="3150"/>
                </a:lnSpc>
              </a:pPr>
              <a:r>
                <a:rPr lang="en-US" sz="2100">
                  <a:solidFill>
                    <a:srgbClr val="04345C"/>
                  </a:solidFill>
                  <a:latin typeface="Glacial Indifference"/>
                </a:rPr>
                <a:t>&lt; 18 = 1</a:t>
              </a:r>
            </a:p>
            <a:p>
              <a:pPr algn="ctr">
                <a:lnSpc>
                  <a:spcPts val="3150"/>
                </a:lnSpc>
              </a:pPr>
              <a:r>
                <a:rPr lang="en-US" sz="2100">
                  <a:solidFill>
                    <a:srgbClr val="04345C"/>
                  </a:solidFill>
                  <a:latin typeface="Glacial Indifference"/>
                </a:rPr>
                <a:t>18-24 = 2</a:t>
              </a:r>
            </a:p>
            <a:p>
              <a:pPr algn="ctr">
                <a:lnSpc>
                  <a:spcPts val="3150"/>
                </a:lnSpc>
              </a:pPr>
              <a:r>
                <a:rPr lang="en-US" sz="2100">
                  <a:solidFill>
                    <a:srgbClr val="04345C"/>
                  </a:solidFill>
                  <a:latin typeface="Glacial Indifference"/>
                </a:rPr>
                <a:t>25-29 = 3</a:t>
              </a:r>
            </a:p>
            <a:p>
              <a:pPr algn="ctr">
                <a:lnSpc>
                  <a:spcPts val="3150"/>
                </a:lnSpc>
              </a:pPr>
              <a:r>
                <a:rPr lang="en-US" sz="2100">
                  <a:solidFill>
                    <a:srgbClr val="04345C"/>
                  </a:solidFill>
                  <a:latin typeface="Glacial Indifference"/>
                </a:rPr>
                <a:t>30+ = 4</a:t>
              </a:r>
            </a:p>
          </p:txBody>
        </p:sp>
      </p:grpSp>
      <p:grpSp>
        <p:nvGrpSpPr>
          <p:cNvPr id="9" name="Group 9"/>
          <p:cNvGrpSpPr/>
          <p:nvPr/>
        </p:nvGrpSpPr>
        <p:grpSpPr>
          <a:xfrm>
            <a:off x="10584130" y="1483747"/>
            <a:ext cx="5143900" cy="3091815"/>
            <a:chOff x="0" y="0"/>
            <a:chExt cx="6858533" cy="4122420"/>
          </a:xfrm>
        </p:grpSpPr>
        <p:sp>
          <p:nvSpPr>
            <p:cNvPr id="10" name="TextBox 10"/>
            <p:cNvSpPr txBox="1"/>
            <p:nvPr/>
          </p:nvSpPr>
          <p:spPr>
            <a:xfrm>
              <a:off x="0" y="0"/>
              <a:ext cx="6858533" cy="1428750"/>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POLITICAL AFFILIATION</a:t>
              </a:r>
            </a:p>
          </p:txBody>
        </p:sp>
        <p:sp>
          <p:nvSpPr>
            <p:cNvPr id="11" name="TextBox 11"/>
            <p:cNvSpPr txBox="1"/>
            <p:nvPr/>
          </p:nvSpPr>
          <p:spPr>
            <a:xfrm>
              <a:off x="0" y="1597025"/>
              <a:ext cx="6858533" cy="2525395"/>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Democrat = 1</a:t>
              </a:r>
            </a:p>
            <a:p>
              <a:pPr algn="ctr">
                <a:lnSpc>
                  <a:spcPts val="3900"/>
                </a:lnSpc>
              </a:pPr>
              <a:r>
                <a:rPr lang="en-US" sz="2600">
                  <a:solidFill>
                    <a:srgbClr val="04345C"/>
                  </a:solidFill>
                  <a:latin typeface="Glacial Indifference"/>
                </a:rPr>
                <a:t>Republican = 2</a:t>
              </a:r>
            </a:p>
            <a:p>
              <a:pPr algn="ctr">
                <a:lnSpc>
                  <a:spcPts val="3900"/>
                </a:lnSpc>
              </a:pPr>
              <a:r>
                <a:rPr lang="en-US" sz="2600">
                  <a:solidFill>
                    <a:srgbClr val="04345C"/>
                  </a:solidFill>
                  <a:latin typeface="Glacial Indifference"/>
                </a:rPr>
                <a:t>Independent = 3</a:t>
              </a:r>
            </a:p>
            <a:p>
              <a:pPr algn="ctr">
                <a:lnSpc>
                  <a:spcPts val="3900"/>
                </a:lnSpc>
              </a:pPr>
              <a:r>
                <a:rPr lang="en-US" sz="2600">
                  <a:solidFill>
                    <a:srgbClr val="04345C"/>
                  </a:solidFill>
                  <a:latin typeface="Glacial Indifference"/>
                </a:rPr>
                <a:t>Other = 4</a:t>
              </a:r>
            </a:p>
          </p:txBody>
        </p:sp>
      </p:grpSp>
      <p:grpSp>
        <p:nvGrpSpPr>
          <p:cNvPr id="12" name="Group 12"/>
          <p:cNvGrpSpPr/>
          <p:nvPr/>
        </p:nvGrpSpPr>
        <p:grpSpPr>
          <a:xfrm>
            <a:off x="9291627" y="6916579"/>
            <a:ext cx="5143900" cy="3091815"/>
            <a:chOff x="0" y="0"/>
            <a:chExt cx="6858533" cy="4122420"/>
          </a:xfrm>
        </p:grpSpPr>
        <p:sp>
          <p:nvSpPr>
            <p:cNvPr id="13" name="TextBox 13"/>
            <p:cNvSpPr txBox="1"/>
            <p:nvPr/>
          </p:nvSpPr>
          <p:spPr>
            <a:xfrm>
              <a:off x="0" y="0"/>
              <a:ext cx="6858533" cy="1428750"/>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SOCIOECONOMIC STATUS</a:t>
              </a:r>
            </a:p>
          </p:txBody>
        </p:sp>
        <p:sp>
          <p:nvSpPr>
            <p:cNvPr id="14" name="TextBox 14"/>
            <p:cNvSpPr txBox="1"/>
            <p:nvPr/>
          </p:nvSpPr>
          <p:spPr>
            <a:xfrm>
              <a:off x="0" y="1597025"/>
              <a:ext cx="6858533" cy="2525395"/>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Working = 1</a:t>
              </a:r>
            </a:p>
            <a:p>
              <a:pPr algn="ctr">
                <a:lnSpc>
                  <a:spcPts val="3900"/>
                </a:lnSpc>
              </a:pPr>
              <a:r>
                <a:rPr lang="en-US" sz="2600">
                  <a:solidFill>
                    <a:srgbClr val="04345C"/>
                  </a:solidFill>
                  <a:latin typeface="Glacial Indifference"/>
                </a:rPr>
                <a:t>Middle = 2</a:t>
              </a:r>
            </a:p>
            <a:p>
              <a:pPr algn="ctr">
                <a:lnSpc>
                  <a:spcPts val="3900"/>
                </a:lnSpc>
              </a:pPr>
              <a:r>
                <a:rPr lang="en-US" sz="2600">
                  <a:solidFill>
                    <a:srgbClr val="04345C"/>
                  </a:solidFill>
                  <a:latin typeface="Glacial Indifference"/>
                </a:rPr>
                <a:t>Upper-Middle = 3</a:t>
              </a:r>
            </a:p>
            <a:p>
              <a:pPr algn="ctr">
                <a:lnSpc>
                  <a:spcPts val="3900"/>
                </a:lnSpc>
              </a:pPr>
              <a:r>
                <a:rPr lang="en-US" sz="2600">
                  <a:solidFill>
                    <a:srgbClr val="04345C"/>
                  </a:solidFill>
                  <a:latin typeface="Glacial Indifference"/>
                </a:rPr>
                <a:t>The One Percent = 4</a:t>
              </a:r>
            </a:p>
          </p:txBody>
        </p:sp>
      </p:grpSp>
      <p:grpSp>
        <p:nvGrpSpPr>
          <p:cNvPr id="15" name="Group 15"/>
          <p:cNvGrpSpPr/>
          <p:nvPr/>
        </p:nvGrpSpPr>
        <p:grpSpPr>
          <a:xfrm>
            <a:off x="3203361" y="5805726"/>
            <a:ext cx="5143900" cy="2073830"/>
            <a:chOff x="0" y="0"/>
            <a:chExt cx="6858533" cy="2765107"/>
          </a:xfrm>
        </p:grpSpPr>
        <p:sp>
          <p:nvSpPr>
            <p:cNvPr id="16" name="TextBox 16"/>
            <p:cNvSpPr txBox="1"/>
            <p:nvPr/>
          </p:nvSpPr>
          <p:spPr>
            <a:xfrm>
              <a:off x="0" y="0"/>
              <a:ext cx="6858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SEX</a:t>
              </a:r>
            </a:p>
          </p:txBody>
        </p:sp>
        <p:sp>
          <p:nvSpPr>
            <p:cNvPr id="17" name="TextBox 17"/>
            <p:cNvSpPr txBox="1"/>
            <p:nvPr/>
          </p:nvSpPr>
          <p:spPr>
            <a:xfrm>
              <a:off x="0" y="882650"/>
              <a:ext cx="6858533" cy="1882457"/>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Female = 1</a:t>
              </a:r>
            </a:p>
            <a:p>
              <a:pPr algn="ctr">
                <a:lnSpc>
                  <a:spcPts val="3900"/>
                </a:lnSpc>
              </a:pPr>
              <a:r>
                <a:rPr lang="en-US" sz="2600">
                  <a:solidFill>
                    <a:srgbClr val="04345C"/>
                  </a:solidFill>
                  <a:latin typeface="Glacial Indifference"/>
                </a:rPr>
                <a:t>Male = 2</a:t>
              </a:r>
            </a:p>
            <a:p>
              <a:pPr algn="ctr">
                <a:lnSpc>
                  <a:spcPts val="3900"/>
                </a:lnSpc>
              </a:pPr>
              <a:r>
                <a:rPr lang="en-US" sz="2600">
                  <a:solidFill>
                    <a:srgbClr val="04345C"/>
                  </a:solidFill>
                  <a:latin typeface="Glacial Indifference"/>
                </a:rPr>
                <a:t>Other = 3</a:t>
              </a:r>
            </a:p>
          </p:txBody>
        </p:sp>
      </p:grpSp>
      <p:grpSp>
        <p:nvGrpSpPr>
          <p:cNvPr id="18" name="Group 18"/>
          <p:cNvGrpSpPr/>
          <p:nvPr/>
        </p:nvGrpSpPr>
        <p:grpSpPr>
          <a:xfrm>
            <a:off x="17259300" y="8462486"/>
            <a:ext cx="571500" cy="57150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
        <p:nvSpPr>
          <p:cNvPr id="20" name="AutoShape 20"/>
          <p:cNvSpPr/>
          <p:nvPr/>
        </p:nvSpPr>
        <p:spPr>
          <a:xfrm>
            <a:off x="9124950" y="-209550"/>
            <a:ext cx="38100" cy="10706100"/>
          </a:xfrm>
          <a:prstGeom prst="rect">
            <a:avLst/>
          </a:prstGeom>
          <a:solidFill>
            <a:srgbClr val="E2EDF1"/>
          </a:solidFill>
        </p:spPr>
      </p:sp>
      <p:grpSp>
        <p:nvGrpSpPr>
          <p:cNvPr id="21" name="Group 21"/>
          <p:cNvGrpSpPr/>
          <p:nvPr/>
        </p:nvGrpSpPr>
        <p:grpSpPr>
          <a:xfrm>
            <a:off x="9034473" y="604334"/>
            <a:ext cx="257154" cy="257154"/>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3" name="Group 23"/>
          <p:cNvGrpSpPr/>
          <p:nvPr/>
        </p:nvGrpSpPr>
        <p:grpSpPr>
          <a:xfrm>
            <a:off x="8996373" y="1824514"/>
            <a:ext cx="257154" cy="257154"/>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5" name="Group 25"/>
          <p:cNvGrpSpPr/>
          <p:nvPr/>
        </p:nvGrpSpPr>
        <p:grpSpPr>
          <a:xfrm>
            <a:off x="8996373" y="6016592"/>
            <a:ext cx="257154" cy="25715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7" name="Group 27"/>
          <p:cNvGrpSpPr/>
          <p:nvPr/>
        </p:nvGrpSpPr>
        <p:grpSpPr>
          <a:xfrm>
            <a:off x="9034473" y="7335343"/>
            <a:ext cx="257154" cy="257154"/>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9" name="Group 29"/>
          <p:cNvGrpSpPr/>
          <p:nvPr/>
        </p:nvGrpSpPr>
        <p:grpSpPr>
          <a:xfrm>
            <a:off x="-320056" y="604334"/>
            <a:ext cx="1348756" cy="1348756"/>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pic>
        <p:nvPicPr>
          <p:cNvPr id="31" name="Picture 31"/>
          <p:cNvPicPr>
            <a:picLocks noChangeAspect="1"/>
          </p:cNvPicPr>
          <p:nvPr/>
        </p:nvPicPr>
        <p:blipFill>
          <a:blip r:embed="rId3"/>
          <a:srcRect/>
          <a:stretch>
            <a:fillRect/>
          </a:stretch>
        </p:blipFill>
        <p:spPr>
          <a:xfrm rot="-2120230">
            <a:off x="16952690" y="6143167"/>
            <a:ext cx="1741778" cy="1804951"/>
          </a:xfrm>
          <a:prstGeom prst="rect">
            <a:avLst/>
          </a:prstGeom>
        </p:spPr>
      </p:pic>
      <p:sp>
        <p:nvSpPr>
          <p:cNvPr id="32" name="TextBox 32"/>
          <p:cNvSpPr txBox="1"/>
          <p:nvPr/>
        </p:nvSpPr>
        <p:spPr>
          <a:xfrm rot="-5400000">
            <a:off x="2137464" y="1895758"/>
            <a:ext cx="3864787" cy="371821"/>
          </a:xfrm>
          <a:prstGeom prst="rect">
            <a:avLst/>
          </a:prstGeom>
        </p:spPr>
        <p:txBody>
          <a:bodyPr lIns="0" tIns="0" rIns="0" bIns="0" rtlCol="0" anchor="t">
            <a:spAutoFit/>
          </a:bodyPr>
          <a:lstStyle/>
          <a:p>
            <a:pPr algn="ctr">
              <a:lnSpc>
                <a:spcPts val="2879"/>
              </a:lnSpc>
            </a:pPr>
            <a:r>
              <a:rPr lang="en-US" sz="2400" spc="240">
                <a:solidFill>
                  <a:srgbClr val="E2EDF1"/>
                </a:solidFill>
                <a:latin typeface="Glacial Indifference Bold"/>
              </a:rPr>
              <a:t>INTERVAL-RATIO</a:t>
            </a:r>
          </a:p>
        </p:txBody>
      </p:sp>
      <p:sp>
        <p:nvSpPr>
          <p:cNvPr id="33" name="TextBox 33"/>
          <p:cNvSpPr txBox="1"/>
          <p:nvPr/>
        </p:nvSpPr>
        <p:spPr>
          <a:xfrm rot="-5400000">
            <a:off x="2499760" y="6808571"/>
            <a:ext cx="3864787" cy="371821"/>
          </a:xfrm>
          <a:prstGeom prst="rect">
            <a:avLst/>
          </a:prstGeom>
        </p:spPr>
        <p:txBody>
          <a:bodyPr lIns="0" tIns="0" rIns="0" bIns="0" rtlCol="0" anchor="t">
            <a:spAutoFit/>
          </a:bodyPr>
          <a:lstStyle/>
          <a:p>
            <a:pPr algn="ctr">
              <a:lnSpc>
                <a:spcPts val="2879"/>
              </a:lnSpc>
            </a:pPr>
            <a:r>
              <a:rPr lang="en-US" sz="2400" spc="240">
                <a:solidFill>
                  <a:srgbClr val="E2EDF1"/>
                </a:solidFill>
                <a:latin typeface="Glacial Indifference Bold"/>
              </a:rPr>
              <a:t>NOMINAL</a:t>
            </a:r>
          </a:p>
        </p:txBody>
      </p:sp>
      <p:sp>
        <p:nvSpPr>
          <p:cNvPr id="34" name="TextBox 34"/>
          <p:cNvSpPr txBox="1"/>
          <p:nvPr/>
        </p:nvSpPr>
        <p:spPr>
          <a:xfrm rot="-5400000">
            <a:off x="13609726" y="2843744"/>
            <a:ext cx="3864787" cy="371821"/>
          </a:xfrm>
          <a:prstGeom prst="rect">
            <a:avLst/>
          </a:prstGeom>
        </p:spPr>
        <p:txBody>
          <a:bodyPr lIns="0" tIns="0" rIns="0" bIns="0" rtlCol="0" anchor="t">
            <a:spAutoFit/>
          </a:bodyPr>
          <a:lstStyle/>
          <a:p>
            <a:pPr algn="ctr">
              <a:lnSpc>
                <a:spcPts val="2879"/>
              </a:lnSpc>
            </a:pPr>
            <a:r>
              <a:rPr lang="en-US" sz="2400" spc="240">
                <a:solidFill>
                  <a:srgbClr val="E2EDF1"/>
                </a:solidFill>
                <a:latin typeface="Glacial Indifference Bold"/>
              </a:rPr>
              <a:t>NOMINAL</a:t>
            </a:r>
          </a:p>
        </p:txBody>
      </p:sp>
      <p:sp>
        <p:nvSpPr>
          <p:cNvPr id="35" name="TextBox 35"/>
          <p:cNvSpPr txBox="1"/>
          <p:nvPr/>
        </p:nvSpPr>
        <p:spPr>
          <a:xfrm rot="-5400000">
            <a:off x="12498370" y="8510674"/>
            <a:ext cx="3864787" cy="371821"/>
          </a:xfrm>
          <a:prstGeom prst="rect">
            <a:avLst/>
          </a:prstGeom>
        </p:spPr>
        <p:txBody>
          <a:bodyPr lIns="0" tIns="0" rIns="0" bIns="0" rtlCol="0" anchor="t">
            <a:spAutoFit/>
          </a:bodyPr>
          <a:lstStyle/>
          <a:p>
            <a:pPr algn="ctr">
              <a:lnSpc>
                <a:spcPts val="2879"/>
              </a:lnSpc>
            </a:pPr>
            <a:r>
              <a:rPr lang="en-US" sz="2400" spc="240">
                <a:solidFill>
                  <a:srgbClr val="E2EDF1"/>
                </a:solidFill>
                <a:latin typeface="Glacial Indifference Bold"/>
              </a:rPr>
              <a:t>ORDINAL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a:off x="14444223" y="5750572"/>
            <a:ext cx="5630153" cy="5834356"/>
          </a:xfrm>
          <a:prstGeom prst="rect">
            <a:avLst/>
          </a:prstGeom>
        </p:spPr>
      </p:pic>
      <p:pic>
        <p:nvPicPr>
          <p:cNvPr id="3" name="Picture 3"/>
          <p:cNvPicPr>
            <a:picLocks noChangeAspect="1"/>
          </p:cNvPicPr>
          <p:nvPr/>
        </p:nvPicPr>
        <p:blipFill>
          <a:blip r:embed="rId2">
            <a:alphaModFix amt="9999"/>
          </a:blip>
          <a:srcRect/>
          <a:stretch>
            <a:fillRect/>
          </a:stretch>
        </p:blipFill>
        <p:spPr>
          <a:xfrm rot="-3858459">
            <a:off x="11785864" y="-1420005"/>
            <a:ext cx="7958550" cy="8247202"/>
          </a:xfrm>
          <a:prstGeom prst="rect">
            <a:avLst/>
          </a:prstGeom>
        </p:spPr>
      </p:pic>
      <p:pic>
        <p:nvPicPr>
          <p:cNvPr id="4" name="Picture 4"/>
          <p:cNvPicPr>
            <a:picLocks noChangeAspect="1"/>
          </p:cNvPicPr>
          <p:nvPr/>
        </p:nvPicPr>
        <p:blipFill>
          <a:blip r:embed="rId2">
            <a:alphaModFix amt="9999"/>
          </a:blip>
          <a:srcRect/>
          <a:stretch>
            <a:fillRect/>
          </a:stretch>
        </p:blipFill>
        <p:spPr>
          <a:xfrm rot="-6938171">
            <a:off x="-2270898" y="4389359"/>
            <a:ext cx="6599197" cy="6838546"/>
          </a:xfrm>
          <a:prstGeom prst="rect">
            <a:avLst/>
          </a:prstGeom>
        </p:spPr>
      </p:pic>
      <p:pic>
        <p:nvPicPr>
          <p:cNvPr id="5" name="Picture 5"/>
          <p:cNvPicPr>
            <a:picLocks noChangeAspect="1"/>
          </p:cNvPicPr>
          <p:nvPr/>
        </p:nvPicPr>
        <p:blipFill>
          <a:blip r:embed="rId2">
            <a:alphaModFix amt="9999"/>
          </a:blip>
          <a:srcRect/>
          <a:stretch>
            <a:fillRect/>
          </a:stretch>
        </p:blipFill>
        <p:spPr>
          <a:xfrm rot="-9653010">
            <a:off x="-2653501" y="-3517467"/>
            <a:ext cx="8774102" cy="9092333"/>
          </a:xfrm>
          <a:prstGeom prst="rect">
            <a:avLst/>
          </a:prstGeom>
        </p:spPr>
      </p:pic>
      <p:grpSp>
        <p:nvGrpSpPr>
          <p:cNvPr id="6" name="Group 6"/>
          <p:cNvGrpSpPr/>
          <p:nvPr/>
        </p:nvGrpSpPr>
        <p:grpSpPr>
          <a:xfrm>
            <a:off x="16078200"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8" name="Group 8"/>
          <p:cNvGrpSpPr/>
          <p:nvPr/>
        </p:nvGrpSpPr>
        <p:grpSpPr>
          <a:xfrm>
            <a:off x="1028700" y="1028700"/>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0" name="Group 10"/>
          <p:cNvGrpSpPr/>
          <p:nvPr/>
        </p:nvGrpSpPr>
        <p:grpSpPr>
          <a:xfrm>
            <a:off x="3490945" y="3242287"/>
            <a:ext cx="13768355" cy="4081165"/>
            <a:chOff x="0" y="0"/>
            <a:chExt cx="18357806" cy="5441553"/>
          </a:xfrm>
        </p:grpSpPr>
        <p:sp>
          <p:nvSpPr>
            <p:cNvPr id="11" name="TextBox 11"/>
            <p:cNvSpPr txBox="1"/>
            <p:nvPr/>
          </p:nvSpPr>
          <p:spPr>
            <a:xfrm>
              <a:off x="0" y="-9525"/>
              <a:ext cx="18357806" cy="848916"/>
            </a:xfrm>
            <a:prstGeom prst="rect">
              <a:avLst/>
            </a:prstGeom>
          </p:spPr>
          <p:txBody>
            <a:bodyPr lIns="0" tIns="0" rIns="0" bIns="0" rtlCol="0" anchor="t">
              <a:spAutoFit/>
            </a:bodyPr>
            <a:lstStyle/>
            <a:p>
              <a:pPr algn="r">
                <a:lnSpc>
                  <a:spcPts val="5040"/>
                </a:lnSpc>
              </a:pPr>
              <a:r>
                <a:rPr lang="en-US" sz="4200" spc="420">
                  <a:solidFill>
                    <a:srgbClr val="04345C"/>
                  </a:solidFill>
                  <a:latin typeface="Glacial Indifference Bold"/>
                </a:rPr>
                <a:t>EXHAUSTIVENESS &amp; MUTUAL EXCLUSIVENESS</a:t>
              </a:r>
            </a:p>
          </p:txBody>
        </p:sp>
        <p:sp>
          <p:nvSpPr>
            <p:cNvPr id="12" name="TextBox 12"/>
            <p:cNvSpPr txBox="1"/>
            <p:nvPr/>
          </p:nvSpPr>
          <p:spPr>
            <a:xfrm>
              <a:off x="0" y="1007666"/>
              <a:ext cx="18357806" cy="4433888"/>
            </a:xfrm>
            <a:prstGeom prst="rect">
              <a:avLst/>
            </a:prstGeom>
          </p:spPr>
          <p:txBody>
            <a:bodyPr lIns="0" tIns="0" rIns="0" bIns="0" rtlCol="0" anchor="t">
              <a:spAutoFit/>
            </a:bodyPr>
            <a:lstStyle/>
            <a:p>
              <a:pPr algn="r">
                <a:lnSpc>
                  <a:spcPts val="4499"/>
                </a:lnSpc>
              </a:pPr>
              <a:r>
                <a:rPr lang="en-US" sz="3000">
                  <a:solidFill>
                    <a:srgbClr val="04345C"/>
                  </a:solidFill>
                  <a:latin typeface="Glacial Indifference Bold"/>
                </a:rPr>
                <a:t>Exhaustive</a:t>
              </a:r>
              <a:r>
                <a:rPr lang="en-US" sz="3000">
                  <a:solidFill>
                    <a:srgbClr val="04345C"/>
                  </a:solidFill>
                  <a:latin typeface="Glacial Indifference"/>
                </a:rPr>
                <a:t>: </a:t>
              </a:r>
            </a:p>
            <a:p>
              <a:pPr algn="r">
                <a:lnSpc>
                  <a:spcPts val="4499"/>
                </a:lnSpc>
              </a:pPr>
              <a:r>
                <a:rPr lang="en-US" sz="3000">
                  <a:solidFill>
                    <a:srgbClr val="04345C"/>
                  </a:solidFill>
                  <a:latin typeface="Glacial Indifference"/>
                </a:rPr>
                <a:t>Ensuring that all possible units can fall into a category</a:t>
              </a:r>
            </a:p>
            <a:p>
              <a:pPr algn="r">
                <a:lnSpc>
                  <a:spcPts val="4499"/>
                </a:lnSpc>
              </a:pPr>
              <a:r>
                <a:rPr lang="en-US" sz="3000">
                  <a:solidFill>
                    <a:srgbClr val="04345C"/>
                  </a:solidFill>
                  <a:latin typeface="Glacial Indifference"/>
                </a:rPr>
                <a:t>(How do you handle missing responses and if people don't know how to answer)</a:t>
              </a:r>
            </a:p>
            <a:p>
              <a:pPr algn="r">
                <a:lnSpc>
                  <a:spcPts val="4499"/>
                </a:lnSpc>
              </a:pPr>
              <a:endParaRPr lang="en-US" sz="3000">
                <a:solidFill>
                  <a:srgbClr val="04345C"/>
                </a:solidFill>
                <a:latin typeface="Glacial Indifference"/>
              </a:endParaRPr>
            </a:p>
            <a:p>
              <a:pPr algn="r">
                <a:lnSpc>
                  <a:spcPts val="4499"/>
                </a:lnSpc>
              </a:pPr>
              <a:r>
                <a:rPr lang="en-US" sz="3000">
                  <a:solidFill>
                    <a:srgbClr val="04345C"/>
                  </a:solidFill>
                  <a:latin typeface="Glacial Indifference Bold"/>
                </a:rPr>
                <a:t>Mutually Exclusive:</a:t>
              </a:r>
            </a:p>
            <a:p>
              <a:pPr algn="r">
                <a:lnSpc>
                  <a:spcPts val="4500"/>
                </a:lnSpc>
              </a:pPr>
              <a:r>
                <a:rPr lang="en-US" sz="3000">
                  <a:solidFill>
                    <a:srgbClr val="04345C"/>
                  </a:solidFill>
                  <a:latin typeface="Glacial Indifference"/>
                </a:rPr>
                <a:t>Units can only fall into one category</a:t>
              </a:r>
            </a:p>
          </p:txBody>
        </p:sp>
      </p:grpSp>
      <p:pic>
        <p:nvPicPr>
          <p:cNvPr id="13" name="Picture 13"/>
          <p:cNvPicPr>
            <a:picLocks noChangeAspect="1"/>
          </p:cNvPicPr>
          <p:nvPr/>
        </p:nvPicPr>
        <p:blipFill>
          <a:blip r:embed="rId3"/>
          <a:srcRect/>
          <a:stretch>
            <a:fillRect/>
          </a:stretch>
        </p:blipFill>
        <p:spPr>
          <a:xfrm rot="-6284995">
            <a:off x="-870493" y="-880590"/>
            <a:ext cx="1936387" cy="2006618"/>
          </a:xfrm>
          <a:prstGeom prst="rect">
            <a:avLst/>
          </a:prstGeom>
        </p:spPr>
      </p:pic>
      <p:pic>
        <p:nvPicPr>
          <p:cNvPr id="14" name="Picture 14"/>
          <p:cNvPicPr>
            <a:picLocks noChangeAspect="1"/>
          </p:cNvPicPr>
          <p:nvPr/>
        </p:nvPicPr>
        <p:blipFill>
          <a:blip r:embed="rId3"/>
          <a:srcRect/>
          <a:stretch>
            <a:fillRect/>
          </a:stretch>
        </p:blipFill>
        <p:spPr>
          <a:xfrm rot="690501">
            <a:off x="17438639" y="7418650"/>
            <a:ext cx="2410762" cy="2498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479131">
            <a:off x="-1749557" y="-842269"/>
            <a:ext cx="11828430" cy="12257441"/>
          </a:xfrm>
          <a:prstGeom prst="rect">
            <a:avLst/>
          </a:prstGeom>
        </p:spPr>
      </p:pic>
      <p:pic>
        <p:nvPicPr>
          <p:cNvPr id="3" name="Picture 3"/>
          <p:cNvPicPr>
            <a:picLocks noChangeAspect="1"/>
          </p:cNvPicPr>
          <p:nvPr/>
        </p:nvPicPr>
        <p:blipFill>
          <a:blip r:embed="rId3">
            <a:alphaModFix amt="9999"/>
          </a:blip>
          <a:srcRect/>
          <a:stretch>
            <a:fillRect/>
          </a:stretch>
        </p:blipFill>
        <p:spPr>
          <a:xfrm rot="162892">
            <a:off x="6138829" y="7329482"/>
            <a:ext cx="5075946" cy="5260048"/>
          </a:xfrm>
          <a:prstGeom prst="rect">
            <a:avLst/>
          </a:prstGeom>
        </p:spPr>
      </p:pic>
      <p:pic>
        <p:nvPicPr>
          <p:cNvPr id="4" name="Picture 4"/>
          <p:cNvPicPr>
            <a:picLocks noChangeAspect="1"/>
          </p:cNvPicPr>
          <p:nvPr/>
        </p:nvPicPr>
        <p:blipFill>
          <a:blip r:embed="rId2">
            <a:alphaModFix amt="19999"/>
          </a:blip>
          <a:srcRect/>
          <a:stretch>
            <a:fillRect/>
          </a:stretch>
        </p:blipFill>
        <p:spPr>
          <a:xfrm rot="4280451">
            <a:off x="15442780" y="-1044451"/>
            <a:ext cx="4001180" cy="4146301"/>
          </a:xfrm>
          <a:prstGeom prst="rect">
            <a:avLst/>
          </a:prstGeom>
        </p:spPr>
      </p:pic>
      <p:pic>
        <p:nvPicPr>
          <p:cNvPr id="5" name="Picture 5"/>
          <p:cNvPicPr>
            <a:picLocks noChangeAspect="1"/>
          </p:cNvPicPr>
          <p:nvPr/>
        </p:nvPicPr>
        <p:blipFill>
          <a:blip r:embed="rId2"/>
          <a:srcRect/>
          <a:stretch>
            <a:fillRect/>
          </a:stretch>
        </p:blipFill>
        <p:spPr>
          <a:xfrm rot="-7714294">
            <a:off x="13724600" y="-373897"/>
            <a:ext cx="2229048" cy="2309894"/>
          </a:xfrm>
          <a:prstGeom prst="rect">
            <a:avLst/>
          </a:prstGeom>
        </p:spPr>
      </p:pic>
      <p:grpSp>
        <p:nvGrpSpPr>
          <p:cNvPr id="6" name="Group 6"/>
          <p:cNvGrpSpPr/>
          <p:nvPr/>
        </p:nvGrpSpPr>
        <p:grpSpPr>
          <a:xfrm>
            <a:off x="10591400" y="3665488"/>
            <a:ext cx="6667900" cy="2956024"/>
            <a:chOff x="0" y="0"/>
            <a:chExt cx="8890533" cy="3941366"/>
          </a:xfrm>
        </p:grpSpPr>
        <p:sp>
          <p:nvSpPr>
            <p:cNvPr id="7" name="TextBox 7"/>
            <p:cNvSpPr txBox="1"/>
            <p:nvPr/>
          </p:nvSpPr>
          <p:spPr>
            <a:xfrm>
              <a:off x="0" y="-9525"/>
              <a:ext cx="8890533" cy="848916"/>
            </a:xfrm>
            <a:prstGeom prst="rect">
              <a:avLst/>
            </a:prstGeom>
          </p:spPr>
          <p:txBody>
            <a:bodyPr lIns="0" tIns="0" rIns="0" bIns="0" rtlCol="0" anchor="t">
              <a:spAutoFit/>
            </a:bodyPr>
            <a:lstStyle/>
            <a:p>
              <a:pPr algn="r">
                <a:lnSpc>
                  <a:spcPts val="5040"/>
                </a:lnSpc>
              </a:pPr>
              <a:r>
                <a:rPr lang="en-US" sz="4200" spc="420">
                  <a:solidFill>
                    <a:srgbClr val="6BD4CD"/>
                  </a:solidFill>
                  <a:latin typeface="Glacial Indifference Bold"/>
                </a:rPr>
                <a:t>DATA ANALYSIS</a:t>
              </a:r>
            </a:p>
          </p:txBody>
        </p:sp>
        <p:sp>
          <p:nvSpPr>
            <p:cNvPr id="8" name="TextBox 8"/>
            <p:cNvSpPr txBox="1"/>
            <p:nvPr/>
          </p:nvSpPr>
          <p:spPr>
            <a:xfrm>
              <a:off x="0" y="1007666"/>
              <a:ext cx="8890533" cy="2933700"/>
            </a:xfrm>
            <a:prstGeom prst="rect">
              <a:avLst/>
            </a:prstGeom>
          </p:spPr>
          <p:txBody>
            <a:bodyPr lIns="0" tIns="0" rIns="0" bIns="0" rtlCol="0" anchor="t">
              <a:spAutoFit/>
            </a:bodyPr>
            <a:lstStyle/>
            <a:p>
              <a:pPr algn="r">
                <a:lnSpc>
                  <a:spcPts val="4499"/>
                </a:lnSpc>
              </a:pPr>
              <a:r>
                <a:rPr lang="en-US" sz="3000">
                  <a:solidFill>
                    <a:srgbClr val="6BD4CD"/>
                  </a:solidFill>
                  <a:latin typeface="Glacial Indifference"/>
                </a:rPr>
                <a:t>R</a:t>
              </a:r>
            </a:p>
            <a:p>
              <a:pPr algn="r">
                <a:lnSpc>
                  <a:spcPts val="4499"/>
                </a:lnSpc>
              </a:pPr>
              <a:r>
                <a:rPr lang="en-US" sz="3000">
                  <a:solidFill>
                    <a:srgbClr val="6BD4CD"/>
                  </a:solidFill>
                  <a:latin typeface="Glacial Indifference"/>
                </a:rPr>
                <a:t>STATA</a:t>
              </a:r>
            </a:p>
            <a:p>
              <a:pPr algn="r">
                <a:lnSpc>
                  <a:spcPts val="4499"/>
                </a:lnSpc>
              </a:pPr>
              <a:r>
                <a:rPr lang="en-US" sz="3000">
                  <a:solidFill>
                    <a:srgbClr val="6BD4CD"/>
                  </a:solidFill>
                  <a:latin typeface="Glacial Indifference"/>
                </a:rPr>
                <a:t>SPSS</a:t>
              </a:r>
            </a:p>
            <a:p>
              <a:pPr algn="r">
                <a:lnSpc>
                  <a:spcPts val="4500"/>
                </a:lnSpc>
              </a:pPr>
              <a:r>
                <a:rPr lang="en-US" sz="3000">
                  <a:solidFill>
                    <a:srgbClr val="6BD4CD"/>
                  </a:solidFill>
                  <a:latin typeface="Glacial Indifference"/>
                </a:rPr>
                <a:t>SAS</a:t>
              </a:r>
            </a:p>
          </p:txBody>
        </p:sp>
      </p:grpSp>
      <p:grpSp>
        <p:nvGrpSpPr>
          <p:cNvPr id="9" name="Group 9"/>
          <p:cNvGrpSpPr/>
          <p:nvPr/>
        </p:nvGrpSpPr>
        <p:grpSpPr>
          <a:xfrm>
            <a:off x="16687800" y="1028700"/>
            <a:ext cx="571500" cy="5715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152400" y="8077200"/>
            <a:ext cx="1181100" cy="11811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3" name="Group 13"/>
          <p:cNvGrpSpPr/>
          <p:nvPr/>
        </p:nvGrpSpPr>
        <p:grpSpPr>
          <a:xfrm>
            <a:off x="1028700" y="3665488"/>
            <a:ext cx="6667900" cy="1268313"/>
            <a:chOff x="0" y="0"/>
            <a:chExt cx="8890533" cy="1691084"/>
          </a:xfrm>
        </p:grpSpPr>
        <p:sp>
          <p:nvSpPr>
            <p:cNvPr id="14" name="TextBox 14"/>
            <p:cNvSpPr txBox="1"/>
            <p:nvPr/>
          </p:nvSpPr>
          <p:spPr>
            <a:xfrm>
              <a:off x="0" y="-9525"/>
              <a:ext cx="8890533" cy="848916"/>
            </a:xfrm>
            <a:prstGeom prst="rect">
              <a:avLst/>
            </a:prstGeom>
          </p:spPr>
          <p:txBody>
            <a:bodyPr lIns="0" tIns="0" rIns="0" bIns="0" rtlCol="0" anchor="t">
              <a:spAutoFit/>
            </a:bodyPr>
            <a:lstStyle/>
            <a:p>
              <a:pPr>
                <a:lnSpc>
                  <a:spcPts val="5040"/>
                </a:lnSpc>
              </a:pPr>
              <a:r>
                <a:rPr lang="en-US" sz="4200" spc="420">
                  <a:solidFill>
                    <a:srgbClr val="04345C"/>
                  </a:solidFill>
                  <a:latin typeface="Glacial Indifference Bold"/>
                </a:rPr>
                <a:t>DATA ENTRY</a:t>
              </a:r>
            </a:p>
          </p:txBody>
        </p:sp>
        <p:sp>
          <p:nvSpPr>
            <p:cNvPr id="15" name="TextBox 15"/>
            <p:cNvSpPr txBox="1"/>
            <p:nvPr/>
          </p:nvSpPr>
          <p:spPr>
            <a:xfrm>
              <a:off x="0" y="998141"/>
              <a:ext cx="8890533" cy="692944"/>
            </a:xfrm>
            <a:prstGeom prst="rect">
              <a:avLst/>
            </a:prstGeom>
          </p:spPr>
          <p:txBody>
            <a:bodyPr lIns="0" tIns="0" rIns="0" bIns="0" rtlCol="0" anchor="t">
              <a:spAutoFit/>
            </a:bodyPr>
            <a:lstStyle/>
            <a:p>
              <a:pPr>
                <a:lnSpc>
                  <a:spcPts val="4500"/>
                </a:lnSpc>
              </a:pPr>
              <a:r>
                <a:rPr lang="en-US" sz="3000">
                  <a:solidFill>
                    <a:srgbClr val="04345C"/>
                  </a:solidFill>
                  <a:latin typeface="Glacial Indifference"/>
                </a:rPr>
                <a:t>.CSV (e.g. Excel)</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a:off x="12747850" y="1675086"/>
            <a:ext cx="9022901" cy="9350156"/>
          </a:xfrm>
          <a:prstGeom prst="rect">
            <a:avLst/>
          </a:prstGeom>
        </p:spPr>
      </p:pic>
      <p:pic>
        <p:nvPicPr>
          <p:cNvPr id="3" name="Picture 3"/>
          <p:cNvPicPr>
            <a:picLocks noChangeAspect="1"/>
          </p:cNvPicPr>
          <p:nvPr/>
        </p:nvPicPr>
        <p:blipFill>
          <a:blip r:embed="rId2">
            <a:alphaModFix amt="9999"/>
          </a:blip>
          <a:srcRect/>
          <a:stretch>
            <a:fillRect/>
          </a:stretch>
        </p:blipFill>
        <p:spPr>
          <a:xfrm rot="-5400000">
            <a:off x="13615654" y="-2642814"/>
            <a:ext cx="5534692" cy="5735432"/>
          </a:xfrm>
          <a:prstGeom prst="rect">
            <a:avLst/>
          </a:prstGeom>
        </p:spPr>
      </p:pic>
      <p:pic>
        <p:nvPicPr>
          <p:cNvPr id="4" name="Picture 4"/>
          <p:cNvPicPr>
            <a:picLocks noChangeAspect="1"/>
          </p:cNvPicPr>
          <p:nvPr/>
        </p:nvPicPr>
        <p:blipFill>
          <a:blip r:embed="rId2">
            <a:alphaModFix amt="9999"/>
          </a:blip>
          <a:srcRect/>
          <a:stretch>
            <a:fillRect/>
          </a:stretch>
        </p:blipFill>
        <p:spPr>
          <a:xfrm rot="-9653010">
            <a:off x="-2710651" y="-2116072"/>
            <a:ext cx="8774102" cy="9092333"/>
          </a:xfrm>
          <a:prstGeom prst="rect">
            <a:avLst/>
          </a:prstGeom>
        </p:spPr>
      </p:pic>
      <p:pic>
        <p:nvPicPr>
          <p:cNvPr id="5" name="Picture 5"/>
          <p:cNvPicPr>
            <a:picLocks noChangeAspect="1"/>
          </p:cNvPicPr>
          <p:nvPr/>
        </p:nvPicPr>
        <p:blipFill>
          <a:blip r:embed="rId2">
            <a:alphaModFix amt="9999"/>
          </a:blip>
          <a:srcRect/>
          <a:stretch>
            <a:fillRect/>
          </a:stretch>
        </p:blipFill>
        <p:spPr>
          <a:xfrm rot="-896806">
            <a:off x="-1451748" y="4448377"/>
            <a:ext cx="6599197" cy="6838546"/>
          </a:xfrm>
          <a:prstGeom prst="rect">
            <a:avLst/>
          </a:prstGeom>
        </p:spPr>
      </p:pic>
      <p:pic>
        <p:nvPicPr>
          <p:cNvPr id="6" name="Picture 6"/>
          <p:cNvPicPr>
            <a:picLocks noChangeAspect="1"/>
          </p:cNvPicPr>
          <p:nvPr/>
        </p:nvPicPr>
        <p:blipFill>
          <a:blip r:embed="rId2"/>
          <a:srcRect/>
          <a:stretch>
            <a:fillRect/>
          </a:stretch>
        </p:blipFill>
        <p:spPr>
          <a:xfrm rot="-8234702">
            <a:off x="1013423" y="-1136922"/>
            <a:ext cx="2628319" cy="2723647"/>
          </a:xfrm>
          <a:prstGeom prst="rect">
            <a:avLst/>
          </a:prstGeom>
        </p:spPr>
      </p:pic>
      <p:pic>
        <p:nvPicPr>
          <p:cNvPr id="7" name="Picture 7"/>
          <p:cNvPicPr>
            <a:picLocks noChangeAspect="1"/>
          </p:cNvPicPr>
          <p:nvPr/>
        </p:nvPicPr>
        <p:blipFill>
          <a:blip r:embed="rId2"/>
          <a:srcRect/>
          <a:stretch>
            <a:fillRect/>
          </a:stretch>
        </p:blipFill>
        <p:spPr>
          <a:xfrm rot="-1327134">
            <a:off x="16950340" y="6599166"/>
            <a:ext cx="1658546" cy="1718700"/>
          </a:xfrm>
          <a:prstGeom prst="rect">
            <a:avLst/>
          </a:prstGeom>
        </p:spPr>
      </p:pic>
      <p:grpSp>
        <p:nvGrpSpPr>
          <p:cNvPr id="8" name="Group 8"/>
          <p:cNvGrpSpPr/>
          <p:nvPr/>
        </p:nvGrpSpPr>
        <p:grpSpPr>
          <a:xfrm>
            <a:off x="-152400" y="102870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grpSp>
        <p:nvGrpSpPr>
          <p:cNvPr id="10" name="Group 10"/>
          <p:cNvGrpSpPr/>
          <p:nvPr/>
        </p:nvGrpSpPr>
        <p:grpSpPr>
          <a:xfrm>
            <a:off x="16687800" y="8686800"/>
            <a:ext cx="571500" cy="5715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345C"/>
            </a:solidFill>
          </p:spPr>
        </p:sp>
      </p:grpSp>
      <p:grpSp>
        <p:nvGrpSpPr>
          <p:cNvPr id="12" name="Group 12"/>
          <p:cNvGrpSpPr/>
          <p:nvPr/>
        </p:nvGrpSpPr>
        <p:grpSpPr>
          <a:xfrm>
            <a:off x="4304481" y="3350716"/>
            <a:ext cx="9679037" cy="3585567"/>
            <a:chOff x="0" y="0"/>
            <a:chExt cx="12905383" cy="4780756"/>
          </a:xfrm>
        </p:grpSpPr>
        <p:sp>
          <p:nvSpPr>
            <p:cNvPr id="13" name="TextBox 13"/>
            <p:cNvSpPr txBox="1"/>
            <p:nvPr/>
          </p:nvSpPr>
          <p:spPr>
            <a:xfrm>
              <a:off x="0" y="-9525"/>
              <a:ext cx="12905383" cy="1688306"/>
            </a:xfrm>
            <a:prstGeom prst="rect">
              <a:avLst/>
            </a:prstGeom>
          </p:spPr>
          <p:txBody>
            <a:bodyPr lIns="0" tIns="0" rIns="0" bIns="0" rtlCol="0" anchor="t">
              <a:spAutoFit/>
            </a:bodyPr>
            <a:lstStyle/>
            <a:p>
              <a:pPr algn="ctr">
                <a:lnSpc>
                  <a:spcPts val="5040"/>
                </a:lnSpc>
              </a:pPr>
              <a:r>
                <a:rPr lang="en-US" sz="4200" spc="420">
                  <a:solidFill>
                    <a:srgbClr val="04345C"/>
                  </a:solidFill>
                  <a:latin typeface="Glacial Indifference Bold"/>
                </a:rPr>
                <a:t>TYPES OF QUANTITATIVE METHODS</a:t>
              </a:r>
            </a:p>
          </p:txBody>
        </p:sp>
        <p:sp>
          <p:nvSpPr>
            <p:cNvPr id="14" name="TextBox 14"/>
            <p:cNvSpPr txBox="1"/>
            <p:nvPr/>
          </p:nvSpPr>
          <p:spPr>
            <a:xfrm>
              <a:off x="0" y="1847056"/>
              <a:ext cx="12905383" cy="2933700"/>
            </a:xfrm>
            <a:prstGeom prst="rect">
              <a:avLst/>
            </a:prstGeom>
          </p:spPr>
          <p:txBody>
            <a:bodyPr lIns="0" tIns="0" rIns="0" bIns="0" rtlCol="0" anchor="t">
              <a:spAutoFit/>
            </a:bodyPr>
            <a:lstStyle/>
            <a:p>
              <a:pPr algn="ctr">
                <a:lnSpc>
                  <a:spcPts val="4499"/>
                </a:lnSpc>
              </a:pPr>
              <a:endParaRPr/>
            </a:p>
            <a:p>
              <a:pPr algn="ctr">
                <a:lnSpc>
                  <a:spcPts val="4499"/>
                </a:lnSpc>
              </a:pPr>
              <a:r>
                <a:rPr lang="en-US" sz="3000">
                  <a:solidFill>
                    <a:srgbClr val="04345C"/>
                  </a:solidFill>
                  <a:latin typeface="Glacial Indifference"/>
                </a:rPr>
                <a:t>Univariate Statistics</a:t>
              </a:r>
            </a:p>
            <a:p>
              <a:pPr algn="ctr">
                <a:lnSpc>
                  <a:spcPts val="4499"/>
                </a:lnSpc>
              </a:pPr>
              <a:r>
                <a:rPr lang="en-US" sz="3000">
                  <a:solidFill>
                    <a:srgbClr val="04345C"/>
                  </a:solidFill>
                  <a:latin typeface="Glacial Indifference"/>
                </a:rPr>
                <a:t>Bivariate Statistics</a:t>
              </a:r>
            </a:p>
            <a:p>
              <a:pPr algn="ctr">
                <a:lnSpc>
                  <a:spcPts val="4500"/>
                </a:lnSpc>
              </a:pPr>
              <a:r>
                <a:rPr lang="en-US" sz="3000">
                  <a:solidFill>
                    <a:srgbClr val="04345C"/>
                  </a:solidFill>
                  <a:latin typeface="Glacial Indifference"/>
                </a:rPr>
                <a:t>Multivariate Statistics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2">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2"/>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2">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2"/>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2668333" y="3556853"/>
            <a:ext cx="12951335" cy="3173293"/>
            <a:chOff x="0" y="0"/>
            <a:chExt cx="17268446" cy="4231058"/>
          </a:xfrm>
        </p:grpSpPr>
        <p:sp>
          <p:nvSpPr>
            <p:cNvPr id="12" name="TextBox 12"/>
            <p:cNvSpPr txBox="1"/>
            <p:nvPr/>
          </p:nvSpPr>
          <p:spPr>
            <a:xfrm>
              <a:off x="0" y="171450"/>
              <a:ext cx="17268446" cy="3091233"/>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UNIVARIATE STATISTICS</a:t>
              </a:r>
            </a:p>
          </p:txBody>
        </p:sp>
        <p:sp>
          <p:nvSpPr>
            <p:cNvPr id="13" name="TextBox 13"/>
            <p:cNvSpPr txBox="1"/>
            <p:nvPr/>
          </p:nvSpPr>
          <p:spPr>
            <a:xfrm>
              <a:off x="0" y="3516683"/>
              <a:ext cx="17268446"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DESCRIBING A SINGLE VARIABLE AT A TIME</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5570069" y="3946773"/>
            <a:ext cx="7147861" cy="2393454"/>
            <a:chOff x="0" y="0"/>
            <a:chExt cx="9530482" cy="3191272"/>
          </a:xfrm>
        </p:grpSpPr>
        <p:sp>
          <p:nvSpPr>
            <p:cNvPr id="11" name="TextBox 11"/>
            <p:cNvSpPr txBox="1"/>
            <p:nvPr/>
          </p:nvSpPr>
          <p:spPr>
            <a:xfrm>
              <a:off x="0" y="-9525"/>
              <a:ext cx="9530482"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UNIVARIATE STATISTICS</a:t>
              </a:r>
            </a:p>
          </p:txBody>
        </p:sp>
        <p:sp>
          <p:nvSpPr>
            <p:cNvPr id="12" name="TextBox 12"/>
            <p:cNvSpPr txBox="1"/>
            <p:nvPr/>
          </p:nvSpPr>
          <p:spPr>
            <a:xfrm>
              <a:off x="0" y="1007666"/>
              <a:ext cx="9530482" cy="2183606"/>
            </a:xfrm>
            <a:prstGeom prst="rect">
              <a:avLst/>
            </a:prstGeom>
          </p:spPr>
          <p:txBody>
            <a:bodyPr lIns="0" tIns="0" rIns="0" bIns="0" rtlCol="0" anchor="t">
              <a:spAutoFit/>
            </a:bodyPr>
            <a:lstStyle/>
            <a:p>
              <a:pPr marL="495299" lvl="1" indent="-247650">
                <a:lnSpc>
                  <a:spcPts val="4499"/>
                </a:lnSpc>
                <a:buFont typeface="Arial"/>
                <a:buChar char="•"/>
              </a:pPr>
              <a:r>
                <a:rPr lang="en-US" sz="3000">
                  <a:solidFill>
                    <a:srgbClr val="6BD4CD"/>
                  </a:solidFill>
                  <a:latin typeface="Glacial Indifference"/>
                </a:rPr>
                <a:t>Central Tendency</a:t>
              </a:r>
            </a:p>
            <a:p>
              <a:pPr marL="495299" lvl="1" indent="-247650">
                <a:lnSpc>
                  <a:spcPts val="4499"/>
                </a:lnSpc>
                <a:buFont typeface="Arial"/>
                <a:buChar char="•"/>
              </a:pPr>
              <a:r>
                <a:rPr lang="en-US" sz="3000">
                  <a:solidFill>
                    <a:srgbClr val="6BD4CD"/>
                  </a:solidFill>
                  <a:latin typeface="Glacial Indifference"/>
                </a:rPr>
                <a:t>Dispersion/Variability</a:t>
              </a:r>
            </a:p>
            <a:p>
              <a:pPr marL="495300" lvl="1" indent="-247650">
                <a:lnSpc>
                  <a:spcPts val="4500"/>
                </a:lnSpc>
                <a:buFont typeface="Arial"/>
                <a:buChar char="•"/>
              </a:pPr>
              <a:r>
                <a:rPr lang="en-US" sz="3000">
                  <a:solidFill>
                    <a:srgbClr val="6BD4CD"/>
                  </a:solidFill>
                  <a:latin typeface="Glacial Indifference"/>
                </a:rPr>
                <a:t>Frequencies &amp; Graphing</a:t>
              </a:r>
            </a:p>
          </p:txBody>
        </p:sp>
      </p:grpSp>
      <p:pic>
        <p:nvPicPr>
          <p:cNvPr id="13" name="Picture 13"/>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8545213">
            <a:off x="-2765108" y="-2710781"/>
            <a:ext cx="7217199" cy="7478962"/>
          </a:xfrm>
          <a:prstGeom prst="rect">
            <a:avLst/>
          </a:prstGeom>
        </p:spPr>
      </p:pic>
      <p:pic>
        <p:nvPicPr>
          <p:cNvPr id="3" name="Picture 3"/>
          <p:cNvPicPr>
            <a:picLocks noChangeAspect="1"/>
          </p:cNvPicPr>
          <p:nvPr/>
        </p:nvPicPr>
        <p:blipFill>
          <a:blip r:embed="rId2"/>
          <a:srcRect/>
          <a:stretch>
            <a:fillRect/>
          </a:stretch>
        </p:blipFill>
        <p:spPr>
          <a:xfrm rot="9049868">
            <a:off x="-2366488" y="1035333"/>
            <a:ext cx="9120414" cy="9451206"/>
          </a:xfrm>
          <a:prstGeom prst="rect">
            <a:avLst/>
          </a:prstGeom>
        </p:spPr>
      </p:pic>
      <p:pic>
        <p:nvPicPr>
          <p:cNvPr id="4" name="Picture 4"/>
          <p:cNvPicPr>
            <a:picLocks noChangeAspect="1"/>
          </p:cNvPicPr>
          <p:nvPr/>
        </p:nvPicPr>
        <p:blipFill>
          <a:blip r:embed="rId2"/>
          <a:srcRect/>
          <a:stretch>
            <a:fillRect/>
          </a:stretch>
        </p:blipFill>
        <p:spPr>
          <a:xfrm rot="-667389">
            <a:off x="11257301" y="315836"/>
            <a:ext cx="9317391" cy="9655328"/>
          </a:xfrm>
          <a:prstGeom prst="rect">
            <a:avLst/>
          </a:prstGeom>
        </p:spPr>
      </p:pic>
      <p:pic>
        <p:nvPicPr>
          <p:cNvPr id="5" name="Picture 5"/>
          <p:cNvPicPr>
            <a:picLocks noChangeAspect="1"/>
          </p:cNvPicPr>
          <p:nvPr/>
        </p:nvPicPr>
        <p:blipFill>
          <a:blip r:embed="rId2">
            <a:alphaModFix amt="9999"/>
          </a:blip>
          <a:srcRect/>
          <a:stretch>
            <a:fillRect/>
          </a:stretch>
        </p:blipFill>
        <p:spPr>
          <a:xfrm rot="-4711483">
            <a:off x="13660497" y="-3342624"/>
            <a:ext cx="6165516" cy="6389136"/>
          </a:xfrm>
          <a:prstGeom prst="rect">
            <a:avLst/>
          </a:prstGeom>
        </p:spPr>
      </p:pic>
      <p:grpSp>
        <p:nvGrpSpPr>
          <p:cNvPr id="6" name="Group 6"/>
          <p:cNvGrpSpPr/>
          <p:nvPr/>
        </p:nvGrpSpPr>
        <p:grpSpPr>
          <a:xfrm>
            <a:off x="381513" y="3142178"/>
            <a:ext cx="4858150" cy="3473093"/>
            <a:chOff x="0" y="0"/>
            <a:chExt cx="6477533" cy="4630790"/>
          </a:xfrm>
        </p:grpSpPr>
        <p:sp>
          <p:nvSpPr>
            <p:cNvPr id="7" name="TextBox 7"/>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MODE</a:t>
              </a:r>
            </a:p>
          </p:txBody>
        </p:sp>
        <p:sp>
          <p:nvSpPr>
            <p:cNvPr id="8" name="TextBox 8"/>
            <p:cNvSpPr txBox="1"/>
            <p:nvPr/>
          </p:nvSpPr>
          <p:spPr>
            <a:xfrm>
              <a:off x="0" y="911225"/>
              <a:ext cx="6477533" cy="3719565"/>
            </a:xfrm>
            <a:prstGeom prst="rect">
              <a:avLst/>
            </a:prstGeom>
          </p:spPr>
          <p:txBody>
            <a:bodyPr lIns="0" tIns="0" rIns="0" bIns="0" rtlCol="0" anchor="t">
              <a:spAutoFit/>
            </a:bodyPr>
            <a:lstStyle/>
            <a:p>
              <a:pPr algn="ctr">
                <a:lnSpc>
                  <a:spcPts val="3640"/>
                </a:lnSpc>
              </a:pPr>
              <a:r>
                <a:rPr lang="en-US" sz="2600">
                  <a:solidFill>
                    <a:srgbClr val="6BD4CD"/>
                  </a:solidFill>
                  <a:latin typeface="Glacial Indifference"/>
                </a:rPr>
                <a:t>the most frequently observed value or attribute. </a:t>
              </a:r>
            </a:p>
            <a:p>
              <a:pPr algn="ctr">
                <a:lnSpc>
                  <a:spcPts val="364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Can be used for all variable types: nominal, ordinal, and interval.</a:t>
              </a:r>
            </a:p>
          </p:txBody>
        </p:sp>
      </p:grpSp>
      <p:grpSp>
        <p:nvGrpSpPr>
          <p:cNvPr id="9" name="Group 9"/>
          <p:cNvGrpSpPr/>
          <p:nvPr/>
        </p:nvGrpSpPr>
        <p:grpSpPr>
          <a:xfrm>
            <a:off x="6714925" y="3142178"/>
            <a:ext cx="4858150" cy="3928507"/>
            <a:chOff x="0" y="0"/>
            <a:chExt cx="6477533" cy="5238009"/>
          </a:xfrm>
        </p:grpSpPr>
        <p:sp>
          <p:nvSpPr>
            <p:cNvPr id="10" name="TextBox 10"/>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MEDIAN</a:t>
              </a:r>
            </a:p>
          </p:txBody>
        </p:sp>
        <p:sp>
          <p:nvSpPr>
            <p:cNvPr id="11" name="TextBox 11"/>
            <p:cNvSpPr txBox="1"/>
            <p:nvPr/>
          </p:nvSpPr>
          <p:spPr>
            <a:xfrm>
              <a:off x="0" y="911225"/>
              <a:ext cx="6477533" cy="4326784"/>
            </a:xfrm>
            <a:prstGeom prst="rect">
              <a:avLst/>
            </a:prstGeom>
          </p:spPr>
          <p:txBody>
            <a:bodyPr lIns="0" tIns="0" rIns="0" bIns="0" rtlCol="0" anchor="t">
              <a:spAutoFit/>
            </a:bodyPr>
            <a:lstStyle/>
            <a:p>
              <a:pPr algn="ctr">
                <a:lnSpc>
                  <a:spcPts val="3640"/>
                </a:lnSpc>
              </a:pPr>
              <a:r>
                <a:rPr lang="en-US" sz="2600">
                  <a:solidFill>
                    <a:srgbClr val="04345C"/>
                  </a:solidFill>
                  <a:latin typeface="Glacial Indifference"/>
                </a:rPr>
                <a:t>the value of the “middle” case in a rank-ordered set of observations. </a:t>
              </a:r>
            </a:p>
            <a:p>
              <a:pPr algn="ctr">
                <a:lnSpc>
                  <a:spcPts val="3640"/>
                </a:lnSpc>
              </a:pPr>
              <a:endParaRPr lang="en-US" sz="2600">
                <a:solidFill>
                  <a:srgbClr val="04345C"/>
                </a:solidFill>
                <a:latin typeface="Glacial Indifference"/>
              </a:endParaRPr>
            </a:p>
            <a:p>
              <a:pPr algn="ctr">
                <a:lnSpc>
                  <a:spcPts val="3900"/>
                </a:lnSpc>
              </a:pPr>
              <a:r>
                <a:rPr lang="en-US" sz="2600">
                  <a:solidFill>
                    <a:srgbClr val="04345C"/>
                  </a:solidFill>
                  <a:latin typeface="Glacial Indifference"/>
                </a:rPr>
                <a:t>Should only be used for two variable types: ordinal, and interval.</a:t>
              </a:r>
            </a:p>
          </p:txBody>
        </p:sp>
      </p:grpSp>
      <p:grpSp>
        <p:nvGrpSpPr>
          <p:cNvPr id="12" name="Group 12"/>
          <p:cNvGrpSpPr/>
          <p:nvPr/>
        </p:nvGrpSpPr>
        <p:grpSpPr>
          <a:xfrm>
            <a:off x="12931486" y="3142178"/>
            <a:ext cx="4858150" cy="4002643"/>
            <a:chOff x="0" y="0"/>
            <a:chExt cx="6477533" cy="5336858"/>
          </a:xfrm>
        </p:grpSpPr>
        <p:sp>
          <p:nvSpPr>
            <p:cNvPr id="13" name="TextBox 13"/>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MEAN</a:t>
              </a:r>
            </a:p>
          </p:txBody>
        </p:sp>
        <p:sp>
          <p:nvSpPr>
            <p:cNvPr id="14" name="TextBox 14"/>
            <p:cNvSpPr txBox="1"/>
            <p:nvPr/>
          </p:nvSpPr>
          <p:spPr>
            <a:xfrm>
              <a:off x="0" y="882650"/>
              <a:ext cx="6477533" cy="4454207"/>
            </a:xfrm>
            <a:prstGeom prst="rect">
              <a:avLst/>
            </a:prstGeom>
          </p:spPr>
          <p:txBody>
            <a:bodyPr lIns="0" tIns="0" rIns="0" bIns="0" rtlCol="0" anchor="t">
              <a:spAutoFit/>
            </a:bodyPr>
            <a:lstStyle/>
            <a:p>
              <a:pPr algn="ctr">
                <a:lnSpc>
                  <a:spcPts val="3900"/>
                </a:lnSpc>
              </a:pPr>
              <a:r>
                <a:rPr lang="en-US" sz="2600">
                  <a:solidFill>
                    <a:srgbClr val="6BD4CD"/>
                  </a:solidFill>
                  <a:latin typeface="Glacial Indifference"/>
                </a:rPr>
                <a:t>computed by summing the values of several observations and dividing by the number of observations. Average.</a:t>
              </a:r>
            </a:p>
            <a:p>
              <a:pPr algn="ctr">
                <a:lnSpc>
                  <a:spcPts val="390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Should only be used for interval variables.</a:t>
              </a:r>
            </a:p>
          </p:txBody>
        </p:sp>
      </p:grpSp>
      <p:grpSp>
        <p:nvGrpSpPr>
          <p:cNvPr id="15" name="Group 15"/>
          <p:cNvGrpSpPr/>
          <p:nvPr/>
        </p:nvGrpSpPr>
        <p:grpSpPr>
          <a:xfrm>
            <a:off x="17288988" y="8401050"/>
            <a:ext cx="1181100" cy="11811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7" name="Group 17"/>
          <p:cNvGrpSpPr/>
          <p:nvPr/>
        </p:nvGrpSpPr>
        <p:grpSpPr>
          <a:xfrm>
            <a:off x="639288" y="742950"/>
            <a:ext cx="571500" cy="57150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
        <p:nvSpPr>
          <p:cNvPr id="19" name="TextBox 19"/>
          <p:cNvSpPr txBox="1"/>
          <p:nvPr/>
        </p:nvSpPr>
        <p:spPr>
          <a:xfrm>
            <a:off x="5239663" y="1019175"/>
            <a:ext cx="7868050" cy="1268611"/>
          </a:xfrm>
          <a:prstGeom prst="rect">
            <a:avLst/>
          </a:prstGeom>
        </p:spPr>
        <p:txBody>
          <a:bodyPr lIns="0" tIns="0" rIns="0" bIns="0" rtlCol="0" anchor="t">
            <a:spAutoFit/>
          </a:bodyPr>
          <a:lstStyle/>
          <a:p>
            <a:pPr algn="ctr">
              <a:lnSpc>
                <a:spcPts val="5040"/>
              </a:lnSpc>
            </a:pPr>
            <a:r>
              <a:rPr lang="en-US" sz="4200" spc="420">
                <a:solidFill>
                  <a:srgbClr val="04345C"/>
                </a:solidFill>
                <a:latin typeface="Glacial Indifference Bold"/>
              </a:rPr>
              <a:t>MEASURES OF CENTRAL TENDENCY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3">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3">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3">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3"/>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3"/>
          <a:srcRect/>
          <a:stretch>
            <a:fillRect/>
          </a:stretch>
        </p:blipFill>
        <p:spPr>
          <a:xfrm rot="3782951">
            <a:off x="1393662" y="8897625"/>
            <a:ext cx="1936387" cy="2006618"/>
          </a:xfrm>
          <a:prstGeom prst="rect">
            <a:avLst/>
          </a:prstGeom>
        </p:spPr>
      </p:pic>
      <p:pic>
        <p:nvPicPr>
          <p:cNvPr id="12" name="Picture 12"/>
          <p:cNvPicPr>
            <a:picLocks noChangeAspect="1"/>
          </p:cNvPicPr>
          <p:nvPr/>
        </p:nvPicPr>
        <p:blipFill>
          <a:blip r:embed="rId4"/>
          <a:srcRect t="15" b="15"/>
          <a:stretch>
            <a:fillRect/>
          </a:stretch>
        </p:blipFill>
        <p:spPr>
          <a:xfrm>
            <a:off x="9972377" y="809055"/>
            <a:ext cx="6501667" cy="8668890"/>
          </a:xfrm>
          <a:prstGeom prst="rect">
            <a:avLst/>
          </a:prstGeom>
        </p:spPr>
      </p:pic>
      <p:sp>
        <p:nvSpPr>
          <p:cNvPr id="13" name="TextBox 13"/>
          <p:cNvSpPr txBox="1"/>
          <p:nvPr/>
        </p:nvSpPr>
        <p:spPr>
          <a:xfrm>
            <a:off x="1028700" y="704404"/>
            <a:ext cx="8572900" cy="1268611"/>
          </a:xfrm>
          <a:prstGeom prst="rect">
            <a:avLst/>
          </a:prstGeom>
        </p:spPr>
        <p:txBody>
          <a:bodyPr lIns="0" tIns="0" rIns="0" bIns="0" rtlCol="0" anchor="t">
            <a:spAutoFit/>
          </a:bodyPr>
          <a:lstStyle/>
          <a:p>
            <a:pPr>
              <a:lnSpc>
                <a:spcPts val="5039"/>
              </a:lnSpc>
            </a:pPr>
            <a:r>
              <a:rPr lang="en-US" sz="4200" spc="420">
                <a:solidFill>
                  <a:srgbClr val="6BD4CD"/>
                </a:solidFill>
                <a:latin typeface="Glacial Indifference Bold"/>
              </a:rPr>
              <a:t>UNIVARIATE STATISTICS</a:t>
            </a:r>
          </a:p>
          <a:p>
            <a:pPr>
              <a:lnSpc>
                <a:spcPts val="5040"/>
              </a:lnSpc>
            </a:pPr>
            <a:r>
              <a:rPr lang="en-US" sz="4200" spc="420">
                <a:solidFill>
                  <a:srgbClr val="6BD4CD"/>
                </a:solidFill>
                <a:latin typeface="Glacial Indifference Bold"/>
              </a:rPr>
              <a:t>EXAMPLE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8545213">
            <a:off x="-2765108" y="-2710781"/>
            <a:ext cx="7217199" cy="7478962"/>
          </a:xfrm>
          <a:prstGeom prst="rect">
            <a:avLst/>
          </a:prstGeom>
        </p:spPr>
      </p:pic>
      <p:pic>
        <p:nvPicPr>
          <p:cNvPr id="3" name="Picture 3"/>
          <p:cNvPicPr>
            <a:picLocks noChangeAspect="1"/>
          </p:cNvPicPr>
          <p:nvPr/>
        </p:nvPicPr>
        <p:blipFill>
          <a:blip r:embed="rId2"/>
          <a:srcRect/>
          <a:stretch>
            <a:fillRect/>
          </a:stretch>
        </p:blipFill>
        <p:spPr>
          <a:xfrm rot="9049868">
            <a:off x="-2366488" y="1035333"/>
            <a:ext cx="9120414" cy="9451206"/>
          </a:xfrm>
          <a:prstGeom prst="rect">
            <a:avLst/>
          </a:prstGeom>
        </p:spPr>
      </p:pic>
      <p:pic>
        <p:nvPicPr>
          <p:cNvPr id="4" name="Picture 4"/>
          <p:cNvPicPr>
            <a:picLocks noChangeAspect="1"/>
          </p:cNvPicPr>
          <p:nvPr/>
        </p:nvPicPr>
        <p:blipFill>
          <a:blip r:embed="rId2"/>
          <a:srcRect/>
          <a:stretch>
            <a:fillRect/>
          </a:stretch>
        </p:blipFill>
        <p:spPr>
          <a:xfrm rot="-667389">
            <a:off x="11257301" y="315836"/>
            <a:ext cx="9317391" cy="9655328"/>
          </a:xfrm>
          <a:prstGeom prst="rect">
            <a:avLst/>
          </a:prstGeom>
        </p:spPr>
      </p:pic>
      <p:pic>
        <p:nvPicPr>
          <p:cNvPr id="5" name="Picture 5"/>
          <p:cNvPicPr>
            <a:picLocks noChangeAspect="1"/>
          </p:cNvPicPr>
          <p:nvPr/>
        </p:nvPicPr>
        <p:blipFill>
          <a:blip r:embed="rId2">
            <a:alphaModFix amt="9999"/>
          </a:blip>
          <a:srcRect/>
          <a:stretch>
            <a:fillRect/>
          </a:stretch>
        </p:blipFill>
        <p:spPr>
          <a:xfrm rot="-4711483">
            <a:off x="13660497" y="-3342624"/>
            <a:ext cx="6165516" cy="6389136"/>
          </a:xfrm>
          <a:prstGeom prst="rect">
            <a:avLst/>
          </a:prstGeom>
        </p:spPr>
      </p:pic>
      <p:grpSp>
        <p:nvGrpSpPr>
          <p:cNvPr id="6" name="Group 6"/>
          <p:cNvGrpSpPr/>
          <p:nvPr/>
        </p:nvGrpSpPr>
        <p:grpSpPr>
          <a:xfrm>
            <a:off x="381513" y="3202128"/>
            <a:ext cx="4858150" cy="2990890"/>
            <a:chOff x="0" y="0"/>
            <a:chExt cx="6477533" cy="3987853"/>
          </a:xfrm>
        </p:grpSpPr>
        <p:sp>
          <p:nvSpPr>
            <p:cNvPr id="7" name="TextBox 7"/>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RANGE</a:t>
              </a:r>
            </a:p>
          </p:txBody>
        </p:sp>
        <p:sp>
          <p:nvSpPr>
            <p:cNvPr id="8" name="TextBox 8"/>
            <p:cNvSpPr txBox="1"/>
            <p:nvPr/>
          </p:nvSpPr>
          <p:spPr>
            <a:xfrm>
              <a:off x="0" y="911225"/>
              <a:ext cx="6477533" cy="3076628"/>
            </a:xfrm>
            <a:prstGeom prst="rect">
              <a:avLst/>
            </a:prstGeom>
          </p:spPr>
          <p:txBody>
            <a:bodyPr lIns="0" tIns="0" rIns="0" bIns="0" rtlCol="0" anchor="t">
              <a:spAutoFit/>
            </a:bodyPr>
            <a:lstStyle/>
            <a:p>
              <a:pPr algn="ctr">
                <a:lnSpc>
                  <a:spcPts val="3640"/>
                </a:lnSpc>
              </a:pPr>
              <a:r>
                <a:rPr lang="en-US" sz="2600">
                  <a:solidFill>
                    <a:srgbClr val="6BD4CD"/>
                  </a:solidFill>
                  <a:latin typeface="Glacial Indifference"/>
                </a:rPr>
                <a:t>distance between highest and lowest value</a:t>
              </a:r>
            </a:p>
            <a:p>
              <a:pPr algn="ctr">
                <a:lnSpc>
                  <a:spcPts val="364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Should only be used for interval variables.</a:t>
              </a:r>
            </a:p>
          </p:txBody>
        </p:sp>
      </p:grpSp>
      <p:grpSp>
        <p:nvGrpSpPr>
          <p:cNvPr id="9" name="Group 9"/>
          <p:cNvGrpSpPr/>
          <p:nvPr/>
        </p:nvGrpSpPr>
        <p:grpSpPr>
          <a:xfrm>
            <a:off x="6714925" y="3202128"/>
            <a:ext cx="4858150" cy="3038237"/>
            <a:chOff x="0" y="0"/>
            <a:chExt cx="6477533" cy="4050982"/>
          </a:xfrm>
        </p:grpSpPr>
        <p:sp>
          <p:nvSpPr>
            <p:cNvPr id="10" name="TextBox 10"/>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VARIANCE</a:t>
              </a:r>
            </a:p>
          </p:txBody>
        </p:sp>
        <p:sp>
          <p:nvSpPr>
            <p:cNvPr id="11" name="TextBox 11"/>
            <p:cNvSpPr txBox="1"/>
            <p:nvPr/>
          </p:nvSpPr>
          <p:spPr>
            <a:xfrm>
              <a:off x="0" y="882650"/>
              <a:ext cx="6477533" cy="3168332"/>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A measure of dispersion around the mean, but in squared units</a:t>
              </a:r>
            </a:p>
            <a:p>
              <a:pPr algn="ctr">
                <a:lnSpc>
                  <a:spcPts val="3900"/>
                </a:lnSpc>
              </a:pPr>
              <a:endParaRPr lang="en-US" sz="2600">
                <a:solidFill>
                  <a:srgbClr val="04345C"/>
                </a:solidFill>
                <a:latin typeface="Glacial Indifference"/>
              </a:endParaRPr>
            </a:p>
            <a:p>
              <a:pPr algn="ctr">
                <a:lnSpc>
                  <a:spcPts val="3900"/>
                </a:lnSpc>
              </a:pPr>
              <a:r>
                <a:rPr lang="en-US" sz="2600">
                  <a:solidFill>
                    <a:srgbClr val="04345C"/>
                  </a:solidFill>
                  <a:latin typeface="Glacial Indifference"/>
                </a:rPr>
                <a:t>Should only be used for interval variables.</a:t>
              </a:r>
            </a:p>
          </p:txBody>
        </p:sp>
      </p:grpSp>
      <p:grpSp>
        <p:nvGrpSpPr>
          <p:cNvPr id="12" name="Group 12"/>
          <p:cNvGrpSpPr/>
          <p:nvPr/>
        </p:nvGrpSpPr>
        <p:grpSpPr>
          <a:xfrm>
            <a:off x="12999245" y="2859066"/>
            <a:ext cx="4858150" cy="5803741"/>
            <a:chOff x="0" y="0"/>
            <a:chExt cx="6477533" cy="7738322"/>
          </a:xfrm>
        </p:grpSpPr>
        <p:sp>
          <p:nvSpPr>
            <p:cNvPr id="13" name="TextBox 13"/>
            <p:cNvSpPr txBox="1"/>
            <p:nvPr/>
          </p:nvSpPr>
          <p:spPr>
            <a:xfrm>
              <a:off x="0" y="0"/>
              <a:ext cx="6477533" cy="1428750"/>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STANDARD DEVIATION</a:t>
              </a:r>
            </a:p>
          </p:txBody>
        </p:sp>
        <p:sp>
          <p:nvSpPr>
            <p:cNvPr id="14" name="TextBox 14"/>
            <p:cNvSpPr txBox="1"/>
            <p:nvPr/>
          </p:nvSpPr>
          <p:spPr>
            <a:xfrm>
              <a:off x="0" y="1625600"/>
              <a:ext cx="6477533" cy="6112722"/>
            </a:xfrm>
            <a:prstGeom prst="rect">
              <a:avLst/>
            </a:prstGeom>
          </p:spPr>
          <p:txBody>
            <a:bodyPr lIns="0" tIns="0" rIns="0" bIns="0" rtlCol="0" anchor="t">
              <a:spAutoFit/>
            </a:bodyPr>
            <a:lstStyle/>
            <a:p>
              <a:pPr algn="ctr">
                <a:lnSpc>
                  <a:spcPts val="3640"/>
                </a:lnSpc>
              </a:pPr>
              <a:r>
                <a:rPr lang="en-US" sz="2600">
                  <a:solidFill>
                    <a:srgbClr val="6BD4CD"/>
                  </a:solidFill>
                  <a:latin typeface="Glacial Indifference"/>
                </a:rPr>
                <a:t>A measure of dispersion around the mean, calculated so that approximately 68 percent of cases fall within one standard deviation of the mean, 95 percent within two, and 99.9 percent within three standard deviations.</a:t>
              </a:r>
            </a:p>
            <a:p>
              <a:pPr algn="ctr">
                <a:lnSpc>
                  <a:spcPts val="364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Should only be used for interval variables.</a:t>
              </a:r>
            </a:p>
          </p:txBody>
        </p:sp>
      </p:grpSp>
      <p:grpSp>
        <p:nvGrpSpPr>
          <p:cNvPr id="15" name="Group 15"/>
          <p:cNvGrpSpPr/>
          <p:nvPr/>
        </p:nvGrpSpPr>
        <p:grpSpPr>
          <a:xfrm>
            <a:off x="17288988" y="8401050"/>
            <a:ext cx="1181100" cy="11811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7" name="Group 17"/>
          <p:cNvGrpSpPr/>
          <p:nvPr/>
        </p:nvGrpSpPr>
        <p:grpSpPr>
          <a:xfrm>
            <a:off x="639288" y="742950"/>
            <a:ext cx="571500" cy="57150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
        <p:nvSpPr>
          <p:cNvPr id="19" name="TextBox 19"/>
          <p:cNvSpPr txBox="1"/>
          <p:nvPr/>
        </p:nvSpPr>
        <p:spPr>
          <a:xfrm>
            <a:off x="5239663" y="1019175"/>
            <a:ext cx="7868050" cy="1268611"/>
          </a:xfrm>
          <a:prstGeom prst="rect">
            <a:avLst/>
          </a:prstGeom>
        </p:spPr>
        <p:txBody>
          <a:bodyPr lIns="0" tIns="0" rIns="0" bIns="0" rtlCol="0" anchor="t">
            <a:spAutoFit/>
          </a:bodyPr>
          <a:lstStyle/>
          <a:p>
            <a:pPr algn="ctr">
              <a:lnSpc>
                <a:spcPts val="5040"/>
              </a:lnSpc>
            </a:pPr>
            <a:r>
              <a:rPr lang="en-US" sz="4200" spc="420">
                <a:solidFill>
                  <a:srgbClr val="04345C"/>
                </a:solidFill>
                <a:latin typeface="Glacial Indifference Bold"/>
              </a:rPr>
              <a:t>MEASURES OF VARIABILITY (DISPERSION)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1028700" y="4228058"/>
            <a:ext cx="14551863" cy="1830884"/>
            <a:chOff x="0" y="0"/>
            <a:chExt cx="19402485" cy="2441178"/>
          </a:xfrm>
        </p:grpSpPr>
        <p:sp>
          <p:nvSpPr>
            <p:cNvPr id="11" name="TextBox 11"/>
            <p:cNvSpPr txBox="1"/>
            <p:nvPr/>
          </p:nvSpPr>
          <p:spPr>
            <a:xfrm>
              <a:off x="0" y="-9525"/>
              <a:ext cx="19402485"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WHY STANDARD DEVIATION?</a:t>
              </a:r>
            </a:p>
          </p:txBody>
        </p:sp>
        <p:sp>
          <p:nvSpPr>
            <p:cNvPr id="12" name="TextBox 12"/>
            <p:cNvSpPr txBox="1"/>
            <p:nvPr/>
          </p:nvSpPr>
          <p:spPr>
            <a:xfrm>
              <a:off x="0" y="998141"/>
              <a:ext cx="19402485" cy="1443037"/>
            </a:xfrm>
            <a:prstGeom prst="rect">
              <a:avLst/>
            </a:prstGeom>
          </p:spPr>
          <p:txBody>
            <a:bodyPr lIns="0" tIns="0" rIns="0" bIns="0" rtlCol="0" anchor="t">
              <a:spAutoFit/>
            </a:bodyPr>
            <a:lstStyle/>
            <a:p>
              <a:pPr>
                <a:lnSpc>
                  <a:spcPts val="4500"/>
                </a:lnSpc>
              </a:pPr>
              <a:r>
                <a:rPr lang="en-US" sz="3000">
                  <a:solidFill>
                    <a:srgbClr val="6BD4CD"/>
                  </a:solidFill>
                  <a:latin typeface="Glacial Indifference"/>
                </a:rPr>
                <a:t>SD gives us a measure of clustering around the mean (how close, or far, most cases are around the mean.</a:t>
              </a:r>
            </a:p>
          </p:txBody>
        </p:sp>
      </p:grpSp>
      <p:pic>
        <p:nvPicPr>
          <p:cNvPr id="13" name="Picture 13"/>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3">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3"/>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3">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3"/>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2668333" y="3576945"/>
            <a:ext cx="12951335" cy="3133110"/>
            <a:chOff x="0" y="0"/>
            <a:chExt cx="17268446" cy="4177480"/>
          </a:xfrm>
        </p:grpSpPr>
        <p:sp>
          <p:nvSpPr>
            <p:cNvPr id="12" name="TextBox 12"/>
            <p:cNvSpPr txBox="1"/>
            <p:nvPr/>
          </p:nvSpPr>
          <p:spPr>
            <a:xfrm>
              <a:off x="0" y="171450"/>
              <a:ext cx="17268446" cy="1608905"/>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QUANTITATIVE DATA</a:t>
              </a:r>
            </a:p>
          </p:txBody>
        </p:sp>
        <p:sp>
          <p:nvSpPr>
            <p:cNvPr id="13" name="TextBox 13"/>
            <p:cNvSpPr txBox="1"/>
            <p:nvPr/>
          </p:nvSpPr>
          <p:spPr>
            <a:xfrm>
              <a:off x="0" y="2034355"/>
              <a:ext cx="17268446" cy="214312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THE NUMERICAL REPRESENTATION OF OBSERVATIONS FOR THE PURPOSE OF DESCRIBING AND EXPLAINING PHENOMENA</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3">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3">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3">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3"/>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3"/>
          <a:srcRect/>
          <a:stretch>
            <a:fillRect/>
          </a:stretch>
        </p:blipFill>
        <p:spPr>
          <a:xfrm rot="3782951">
            <a:off x="1393662" y="8897625"/>
            <a:ext cx="1936387" cy="2006618"/>
          </a:xfrm>
          <a:prstGeom prst="rect">
            <a:avLst/>
          </a:prstGeom>
        </p:spPr>
      </p:pic>
      <p:pic>
        <p:nvPicPr>
          <p:cNvPr id="12" name="Picture 12"/>
          <p:cNvPicPr>
            <a:picLocks noChangeAspect="1"/>
          </p:cNvPicPr>
          <p:nvPr/>
        </p:nvPicPr>
        <p:blipFill>
          <a:blip r:embed="rId4"/>
          <a:srcRect l="6" r="6"/>
          <a:stretch>
            <a:fillRect/>
          </a:stretch>
        </p:blipFill>
        <p:spPr>
          <a:xfrm>
            <a:off x="9144000" y="660880"/>
            <a:ext cx="6436563" cy="9002187"/>
          </a:xfrm>
          <a:prstGeom prst="rect">
            <a:avLst/>
          </a:prstGeom>
        </p:spPr>
      </p:pic>
      <p:sp>
        <p:nvSpPr>
          <p:cNvPr id="13" name="TextBox 13"/>
          <p:cNvSpPr txBox="1"/>
          <p:nvPr/>
        </p:nvSpPr>
        <p:spPr>
          <a:xfrm>
            <a:off x="1028700" y="704404"/>
            <a:ext cx="8572900" cy="1268611"/>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STANDARD DEVIATION EXAMPLE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352402">
            <a:off x="11144397" y="2044998"/>
            <a:ext cx="9412281" cy="9753659"/>
          </a:xfrm>
          <a:prstGeom prst="rect">
            <a:avLst/>
          </a:prstGeom>
        </p:spPr>
      </p:pic>
      <p:pic>
        <p:nvPicPr>
          <p:cNvPr id="3" name="Picture 3"/>
          <p:cNvPicPr>
            <a:picLocks noChangeAspect="1"/>
          </p:cNvPicPr>
          <p:nvPr/>
        </p:nvPicPr>
        <p:blipFill>
          <a:blip r:embed="rId2">
            <a:alphaModFix amt="19999"/>
          </a:blip>
          <a:srcRect/>
          <a:stretch>
            <a:fillRect/>
          </a:stretch>
        </p:blipFill>
        <p:spPr>
          <a:xfrm rot="-4690237">
            <a:off x="13587917" y="-1624564"/>
            <a:ext cx="5363442" cy="5557971"/>
          </a:xfrm>
          <a:prstGeom prst="rect">
            <a:avLst/>
          </a:prstGeom>
        </p:spPr>
      </p:pic>
      <p:pic>
        <p:nvPicPr>
          <p:cNvPr id="4" name="Picture 4"/>
          <p:cNvPicPr>
            <a:picLocks noChangeAspect="1"/>
          </p:cNvPicPr>
          <p:nvPr/>
        </p:nvPicPr>
        <p:blipFill>
          <a:blip r:embed="rId2">
            <a:alphaModFix amt="19999"/>
          </a:blip>
          <a:srcRect/>
          <a:stretch>
            <a:fillRect/>
          </a:stretch>
        </p:blipFill>
        <p:spPr>
          <a:xfrm rot="7132476">
            <a:off x="-2496200" y="6910817"/>
            <a:ext cx="5850340" cy="6062529"/>
          </a:xfrm>
          <a:prstGeom prst="rect">
            <a:avLst/>
          </a:prstGeom>
        </p:spPr>
      </p:pic>
      <p:pic>
        <p:nvPicPr>
          <p:cNvPr id="5" name="Picture 5"/>
          <p:cNvPicPr>
            <a:picLocks noChangeAspect="1"/>
          </p:cNvPicPr>
          <p:nvPr/>
        </p:nvPicPr>
        <p:blipFill>
          <a:blip r:embed="rId2">
            <a:alphaModFix amt="19999"/>
          </a:blip>
          <a:srcRect/>
          <a:stretch>
            <a:fillRect/>
          </a:stretch>
        </p:blipFill>
        <p:spPr>
          <a:xfrm rot="-9638777">
            <a:off x="-2446319" y="-1515701"/>
            <a:ext cx="9437477" cy="9779769"/>
          </a:xfrm>
          <a:prstGeom prst="rect">
            <a:avLst/>
          </a:prstGeom>
        </p:spPr>
      </p:pic>
      <p:grpSp>
        <p:nvGrpSpPr>
          <p:cNvPr id="6" name="Group 6"/>
          <p:cNvGrpSpPr/>
          <p:nvPr/>
        </p:nvGrpSpPr>
        <p:grpSpPr>
          <a:xfrm>
            <a:off x="17259300" y="480044"/>
            <a:ext cx="1348756" cy="1348756"/>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457200" y="9281903"/>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a:grpSpLocks noChangeAspect="1"/>
          </p:cNvGrpSpPr>
          <p:nvPr/>
        </p:nvGrpSpPr>
        <p:grpSpPr>
          <a:xfrm>
            <a:off x="1015374" y="3146252"/>
            <a:ext cx="5147353" cy="5222626"/>
            <a:chOff x="0" y="0"/>
            <a:chExt cx="2952750" cy="2995930"/>
          </a:xfrm>
        </p:grpSpPr>
        <p:sp>
          <p:nvSpPr>
            <p:cNvPr id="11" name="Freeform 11"/>
            <p:cNvSpPr/>
            <p:nvPr/>
          </p:nvSpPr>
          <p:spPr>
            <a:xfrm>
              <a:off x="-2540" y="-5080"/>
              <a:ext cx="2962910" cy="3004820"/>
            </a:xfrm>
            <a:custGeom>
              <a:avLst/>
              <a:gdLst/>
              <a:ahLst/>
              <a:cxnLst/>
              <a:rect l="l" t="t" r="r" b="b"/>
              <a:pathLst>
                <a:path w="2962910" h="300482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3"/>
              <a:stretch>
                <a:fillRect l="-13" t="-2834" r="10" b="-90899"/>
              </a:stretch>
            </a:blipFill>
          </p:spPr>
        </p:sp>
      </p:grpSp>
      <p:sp>
        <p:nvSpPr>
          <p:cNvPr id="12" name="TextBox 12"/>
          <p:cNvSpPr txBox="1"/>
          <p:nvPr/>
        </p:nvSpPr>
        <p:spPr>
          <a:xfrm>
            <a:off x="1022805" y="8781840"/>
            <a:ext cx="5143900" cy="1071562"/>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FREQUENCY DISTRIBUTION</a:t>
            </a:r>
          </a:p>
        </p:txBody>
      </p:sp>
      <p:sp>
        <p:nvSpPr>
          <p:cNvPr id="13" name="TextBox 13"/>
          <p:cNvSpPr txBox="1"/>
          <p:nvPr/>
        </p:nvSpPr>
        <p:spPr>
          <a:xfrm>
            <a:off x="6581392" y="8781840"/>
            <a:ext cx="5143900" cy="535781"/>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PIE CHART</a:t>
            </a:r>
          </a:p>
        </p:txBody>
      </p:sp>
      <p:sp>
        <p:nvSpPr>
          <p:cNvPr id="14" name="TextBox 14"/>
          <p:cNvSpPr txBox="1"/>
          <p:nvPr/>
        </p:nvSpPr>
        <p:spPr>
          <a:xfrm>
            <a:off x="12109504" y="8781840"/>
            <a:ext cx="5143900" cy="535781"/>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BAR GRAPH</a:t>
            </a:r>
          </a:p>
        </p:txBody>
      </p:sp>
      <p:sp>
        <p:nvSpPr>
          <p:cNvPr id="15" name="TextBox 15"/>
          <p:cNvSpPr txBox="1"/>
          <p:nvPr/>
        </p:nvSpPr>
        <p:spPr>
          <a:xfrm>
            <a:off x="5219317" y="1264722"/>
            <a:ext cx="7868050" cy="639068"/>
          </a:xfrm>
          <a:prstGeom prst="rect">
            <a:avLst/>
          </a:prstGeom>
        </p:spPr>
        <p:txBody>
          <a:bodyPr lIns="0" tIns="0" rIns="0" bIns="0" rtlCol="0" anchor="t">
            <a:spAutoFit/>
          </a:bodyPr>
          <a:lstStyle/>
          <a:p>
            <a:pPr algn="ctr">
              <a:lnSpc>
                <a:spcPts val="5040"/>
              </a:lnSpc>
            </a:pPr>
            <a:r>
              <a:rPr lang="en-US" sz="4200" spc="420">
                <a:solidFill>
                  <a:srgbClr val="6BD4CD"/>
                </a:solidFill>
                <a:latin typeface="Glacial Indifference Bold"/>
              </a:rPr>
              <a:t>FREQUENCIES &amp; GRAPHING</a:t>
            </a:r>
          </a:p>
        </p:txBody>
      </p:sp>
      <p:grpSp>
        <p:nvGrpSpPr>
          <p:cNvPr id="16" name="Group 16"/>
          <p:cNvGrpSpPr>
            <a:grpSpLocks noChangeAspect="1"/>
          </p:cNvGrpSpPr>
          <p:nvPr/>
        </p:nvGrpSpPr>
        <p:grpSpPr>
          <a:xfrm>
            <a:off x="12111947" y="3146252"/>
            <a:ext cx="5147353" cy="5222626"/>
            <a:chOff x="0" y="0"/>
            <a:chExt cx="2952750" cy="2995930"/>
          </a:xfrm>
        </p:grpSpPr>
        <p:sp>
          <p:nvSpPr>
            <p:cNvPr id="17" name="Freeform 17"/>
            <p:cNvSpPr/>
            <p:nvPr/>
          </p:nvSpPr>
          <p:spPr>
            <a:xfrm>
              <a:off x="-2540" y="-5080"/>
              <a:ext cx="2962910" cy="3004820"/>
            </a:xfrm>
            <a:custGeom>
              <a:avLst/>
              <a:gdLst/>
              <a:ahLst/>
              <a:cxnLst/>
              <a:rect l="l" t="t" r="r" b="b"/>
              <a:pathLst>
                <a:path w="2962910" h="300482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4"/>
              <a:stretch>
                <a:fillRect l="-23876" t="7" r="-23852" b="74"/>
              </a:stretch>
            </a:blipFill>
          </p:spPr>
        </p:sp>
      </p:grpSp>
      <p:grpSp>
        <p:nvGrpSpPr>
          <p:cNvPr id="18" name="Group 18"/>
          <p:cNvGrpSpPr>
            <a:grpSpLocks noChangeAspect="1"/>
          </p:cNvGrpSpPr>
          <p:nvPr/>
        </p:nvGrpSpPr>
        <p:grpSpPr>
          <a:xfrm>
            <a:off x="6581392" y="3146252"/>
            <a:ext cx="5147353" cy="5222626"/>
            <a:chOff x="0" y="0"/>
            <a:chExt cx="2952750" cy="2995930"/>
          </a:xfrm>
        </p:grpSpPr>
        <p:sp>
          <p:nvSpPr>
            <p:cNvPr id="19" name="Freeform 19"/>
            <p:cNvSpPr/>
            <p:nvPr/>
          </p:nvSpPr>
          <p:spPr>
            <a:xfrm>
              <a:off x="-2540" y="-5080"/>
              <a:ext cx="2962910" cy="3004820"/>
            </a:xfrm>
            <a:custGeom>
              <a:avLst/>
              <a:gdLst/>
              <a:ahLst/>
              <a:cxnLst/>
              <a:rect l="l" t="t" r="r" b="b"/>
              <a:pathLst>
                <a:path w="2962910" h="300482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5"/>
              <a:stretch>
                <a:fillRect l="-41117" t="7" r="-8795" b="74"/>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2">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2"/>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2">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2"/>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2668333" y="3556853"/>
            <a:ext cx="12951335" cy="3173293"/>
            <a:chOff x="0" y="0"/>
            <a:chExt cx="17268446" cy="4231058"/>
          </a:xfrm>
        </p:grpSpPr>
        <p:sp>
          <p:nvSpPr>
            <p:cNvPr id="12" name="TextBox 12"/>
            <p:cNvSpPr txBox="1"/>
            <p:nvPr/>
          </p:nvSpPr>
          <p:spPr>
            <a:xfrm>
              <a:off x="0" y="171450"/>
              <a:ext cx="17268446" cy="3091233"/>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BIVARIATE STATISTICS</a:t>
              </a:r>
            </a:p>
          </p:txBody>
        </p:sp>
        <p:sp>
          <p:nvSpPr>
            <p:cNvPr id="13" name="TextBox 13"/>
            <p:cNvSpPr txBox="1"/>
            <p:nvPr/>
          </p:nvSpPr>
          <p:spPr>
            <a:xfrm>
              <a:off x="0" y="3516683"/>
              <a:ext cx="17268446"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EXAMINING RELATIONSHIPS BETWEEN TWO VARIABLES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5823366" y="3333750"/>
            <a:ext cx="6821290" cy="5768876"/>
            <a:chOff x="0" y="0"/>
            <a:chExt cx="9095053" cy="7691835"/>
          </a:xfrm>
        </p:grpSpPr>
        <p:sp>
          <p:nvSpPr>
            <p:cNvPr id="11" name="TextBox 11"/>
            <p:cNvSpPr txBox="1"/>
            <p:nvPr/>
          </p:nvSpPr>
          <p:spPr>
            <a:xfrm>
              <a:off x="0" y="-9525"/>
              <a:ext cx="9095053"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BIVARIATE STATISTICS</a:t>
              </a:r>
            </a:p>
          </p:txBody>
        </p:sp>
        <p:sp>
          <p:nvSpPr>
            <p:cNvPr id="12" name="TextBox 12"/>
            <p:cNvSpPr txBox="1"/>
            <p:nvPr/>
          </p:nvSpPr>
          <p:spPr>
            <a:xfrm>
              <a:off x="0" y="1007666"/>
              <a:ext cx="9095053" cy="6684169"/>
            </a:xfrm>
            <a:prstGeom prst="rect">
              <a:avLst/>
            </a:prstGeom>
          </p:spPr>
          <p:txBody>
            <a:bodyPr lIns="0" tIns="0" rIns="0" bIns="0" rtlCol="0" anchor="t">
              <a:spAutoFit/>
            </a:bodyPr>
            <a:lstStyle/>
            <a:p>
              <a:pPr>
                <a:lnSpc>
                  <a:spcPts val="4499"/>
                </a:lnSpc>
              </a:pPr>
              <a:r>
                <a:rPr lang="en-US" sz="3000">
                  <a:solidFill>
                    <a:srgbClr val="6BD4CD"/>
                  </a:solidFill>
                  <a:latin typeface="Glacial Indifference"/>
                </a:rPr>
                <a:t>The analy</a:t>
              </a:r>
              <a:r>
                <a:rPr lang="en-US" sz="2999">
                  <a:solidFill>
                    <a:srgbClr val="6BD4CD"/>
                  </a:solidFill>
                  <a:latin typeface="Glacial Indifference"/>
                </a:rPr>
                <a:t>s</a:t>
              </a:r>
              <a:r>
                <a:rPr lang="en-US" sz="3000">
                  <a:solidFill>
                    <a:srgbClr val="6BD4CD"/>
                  </a:solidFill>
                  <a:latin typeface="Glacial Indifference"/>
                </a:rPr>
                <a:t>is of two variables simultaneously</a:t>
              </a:r>
              <a:r>
                <a:rPr lang="en-US" sz="2999">
                  <a:solidFill>
                    <a:srgbClr val="6BD4CD"/>
                  </a:solidFill>
                  <a:latin typeface="Glacial Indifference"/>
                </a:rPr>
                <a:t>, fo</a:t>
              </a:r>
              <a:r>
                <a:rPr lang="en-US" sz="3000">
                  <a:solidFill>
                    <a:srgbClr val="6BD4CD"/>
                  </a:solidFill>
                  <a:latin typeface="Glacial Indifference"/>
                </a:rPr>
                <a:t>r the purpose of determining an empirical relationship between them.</a:t>
              </a:r>
            </a:p>
            <a:p>
              <a:pPr>
                <a:lnSpc>
                  <a:spcPts val="4499"/>
                </a:lnSpc>
              </a:pPr>
              <a:endParaRPr lang="en-US" sz="3000">
                <a:solidFill>
                  <a:srgbClr val="6BD4CD"/>
                </a:solidFill>
                <a:latin typeface="Glacial Indifference"/>
              </a:endParaRPr>
            </a:p>
            <a:p>
              <a:pPr marL="495299" lvl="1" indent="-247650">
                <a:lnSpc>
                  <a:spcPts val="4499"/>
                </a:lnSpc>
                <a:buFont typeface="Arial"/>
                <a:buChar char="•"/>
              </a:pPr>
              <a:r>
                <a:rPr lang="en-US" sz="3000">
                  <a:solidFill>
                    <a:srgbClr val="6BD4CD"/>
                  </a:solidFill>
                  <a:latin typeface="Glacial Indifference"/>
                </a:rPr>
                <a:t>Chi Square</a:t>
              </a:r>
            </a:p>
            <a:p>
              <a:pPr marL="495299" lvl="1" indent="-247650">
                <a:lnSpc>
                  <a:spcPts val="4499"/>
                </a:lnSpc>
                <a:buFont typeface="Arial"/>
                <a:buChar char="•"/>
              </a:pPr>
              <a:r>
                <a:rPr lang="en-US" sz="3000">
                  <a:solidFill>
                    <a:srgbClr val="6BD4CD"/>
                  </a:solidFill>
                  <a:latin typeface="Glacial Indifference"/>
                </a:rPr>
                <a:t>t-Test</a:t>
              </a:r>
            </a:p>
            <a:p>
              <a:pPr marL="495299" lvl="1" indent="-247650">
                <a:lnSpc>
                  <a:spcPts val="4499"/>
                </a:lnSpc>
                <a:buFont typeface="Arial"/>
                <a:buChar char="•"/>
              </a:pPr>
              <a:r>
                <a:rPr lang="en-US" sz="3000">
                  <a:solidFill>
                    <a:srgbClr val="6BD4CD"/>
                  </a:solidFill>
                  <a:latin typeface="Glacial Indifference"/>
                </a:rPr>
                <a:t>Analysis of Variance (ANOVA)</a:t>
              </a:r>
            </a:p>
            <a:p>
              <a:pPr marL="495300" lvl="1" indent="-247650">
                <a:lnSpc>
                  <a:spcPts val="4500"/>
                </a:lnSpc>
                <a:buFont typeface="Arial"/>
                <a:buChar char="•"/>
              </a:pPr>
              <a:r>
                <a:rPr lang="en-US" sz="3000">
                  <a:solidFill>
                    <a:srgbClr val="6BD4CD"/>
                  </a:solidFill>
                  <a:latin typeface="Glacial Indifference"/>
                </a:rPr>
                <a:t>Correlation</a:t>
              </a:r>
            </a:p>
          </p:txBody>
        </p:sp>
      </p:grpSp>
      <p:pic>
        <p:nvPicPr>
          <p:cNvPr id="13" name="Picture 13"/>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2">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2"/>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2">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2"/>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1" name="Picture 11"/>
          <p:cNvPicPr>
            <a:picLocks noChangeAspect="1"/>
          </p:cNvPicPr>
          <p:nvPr/>
        </p:nvPicPr>
        <p:blipFill>
          <a:blip r:embed="rId3"/>
          <a:srcRect l="43" r="43"/>
          <a:stretch>
            <a:fillRect/>
          </a:stretch>
        </p:blipFill>
        <p:spPr>
          <a:xfrm>
            <a:off x="1028700" y="3293554"/>
            <a:ext cx="16230600" cy="5964746"/>
          </a:xfrm>
          <a:prstGeom prst="rect">
            <a:avLst/>
          </a:prstGeom>
        </p:spPr>
      </p:pic>
      <p:sp>
        <p:nvSpPr>
          <p:cNvPr id="12" name="TextBox 12"/>
          <p:cNvSpPr txBox="1"/>
          <p:nvPr/>
        </p:nvSpPr>
        <p:spPr>
          <a:xfrm>
            <a:off x="0" y="1305517"/>
            <a:ext cx="18288000" cy="1163816"/>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BIVARIATE STATISTICS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5692641">
            <a:off x="1853217" y="-2526377"/>
            <a:ext cx="14137151" cy="14649897"/>
          </a:xfrm>
          <a:prstGeom prst="rect">
            <a:avLst/>
          </a:prstGeom>
        </p:spPr>
      </p:pic>
      <p:pic>
        <p:nvPicPr>
          <p:cNvPr id="3" name="Picture 3"/>
          <p:cNvPicPr>
            <a:picLocks noChangeAspect="1"/>
          </p:cNvPicPr>
          <p:nvPr/>
        </p:nvPicPr>
        <p:blipFill>
          <a:blip r:embed="rId2">
            <a:alphaModFix amt="19999"/>
          </a:blip>
          <a:srcRect/>
          <a:stretch>
            <a:fillRect/>
          </a:stretch>
        </p:blipFill>
        <p:spPr>
          <a:xfrm>
            <a:off x="-1816729" y="5468715"/>
            <a:ext cx="5328508" cy="5521770"/>
          </a:xfrm>
          <a:prstGeom prst="rect">
            <a:avLst/>
          </a:prstGeom>
        </p:spPr>
      </p:pic>
      <p:pic>
        <p:nvPicPr>
          <p:cNvPr id="4" name="Picture 4"/>
          <p:cNvPicPr>
            <a:picLocks noChangeAspect="1"/>
          </p:cNvPicPr>
          <p:nvPr/>
        </p:nvPicPr>
        <p:blipFill>
          <a:blip r:embed="rId2"/>
          <a:srcRect/>
          <a:stretch>
            <a:fillRect/>
          </a:stretch>
        </p:blipFill>
        <p:spPr>
          <a:xfrm>
            <a:off x="648884" y="8667750"/>
            <a:ext cx="2306858" cy="2390526"/>
          </a:xfrm>
          <a:prstGeom prst="rect">
            <a:avLst/>
          </a:prstGeom>
        </p:spPr>
      </p:pic>
      <p:pic>
        <p:nvPicPr>
          <p:cNvPr id="5" name="Picture 5"/>
          <p:cNvPicPr>
            <a:picLocks noChangeAspect="1"/>
          </p:cNvPicPr>
          <p:nvPr/>
        </p:nvPicPr>
        <p:blipFill>
          <a:blip r:embed="rId2">
            <a:alphaModFix amt="19999"/>
          </a:blip>
          <a:srcRect/>
          <a:stretch>
            <a:fillRect/>
          </a:stretch>
        </p:blipFill>
        <p:spPr>
          <a:xfrm rot="-2700000">
            <a:off x="12967898" y="-2126071"/>
            <a:ext cx="6088708" cy="6309542"/>
          </a:xfrm>
          <a:prstGeom prst="rect">
            <a:avLst/>
          </a:prstGeom>
        </p:spPr>
      </p:pic>
      <p:pic>
        <p:nvPicPr>
          <p:cNvPr id="6" name="Picture 6"/>
          <p:cNvPicPr>
            <a:picLocks noChangeAspect="1"/>
          </p:cNvPicPr>
          <p:nvPr/>
        </p:nvPicPr>
        <p:blipFill>
          <a:blip r:embed="rId2"/>
          <a:srcRect/>
          <a:stretch>
            <a:fillRect/>
          </a:stretch>
        </p:blipFill>
        <p:spPr>
          <a:xfrm rot="6449029">
            <a:off x="16729013" y="2010975"/>
            <a:ext cx="1828804" cy="1895134"/>
          </a:xfrm>
          <a:prstGeom prst="rect">
            <a:avLst/>
          </a:prstGeom>
        </p:spPr>
      </p:pic>
      <p:grpSp>
        <p:nvGrpSpPr>
          <p:cNvPr id="7" name="Group 7"/>
          <p:cNvGrpSpPr/>
          <p:nvPr/>
        </p:nvGrpSpPr>
        <p:grpSpPr>
          <a:xfrm>
            <a:off x="16687800" y="1028700"/>
            <a:ext cx="571500" cy="57150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9" name="Group 9"/>
          <p:cNvGrpSpPr/>
          <p:nvPr/>
        </p:nvGrpSpPr>
        <p:grpSpPr>
          <a:xfrm>
            <a:off x="-152400" y="8077200"/>
            <a:ext cx="1181100" cy="11811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1" name="Group 11"/>
          <p:cNvGrpSpPr/>
          <p:nvPr/>
        </p:nvGrpSpPr>
        <p:grpSpPr>
          <a:xfrm>
            <a:off x="2668333" y="3288963"/>
            <a:ext cx="12951335" cy="3709075"/>
            <a:chOff x="0" y="0"/>
            <a:chExt cx="17268446" cy="4945433"/>
          </a:xfrm>
        </p:grpSpPr>
        <p:sp>
          <p:nvSpPr>
            <p:cNvPr id="12" name="TextBox 12"/>
            <p:cNvSpPr txBox="1"/>
            <p:nvPr/>
          </p:nvSpPr>
          <p:spPr>
            <a:xfrm>
              <a:off x="0" y="171450"/>
              <a:ext cx="17268446" cy="3091233"/>
            </a:xfrm>
            <a:prstGeom prst="rect">
              <a:avLst/>
            </a:prstGeom>
          </p:spPr>
          <p:txBody>
            <a:bodyPr lIns="0" tIns="0" rIns="0" bIns="0" rtlCol="0" anchor="t">
              <a:spAutoFit/>
            </a:bodyPr>
            <a:lstStyle/>
            <a:p>
              <a:pPr algn="ctr">
                <a:lnSpc>
                  <a:spcPts val="8799"/>
                </a:lnSpc>
              </a:pPr>
              <a:r>
                <a:rPr lang="en-US" sz="8799" spc="879">
                  <a:solidFill>
                    <a:srgbClr val="6BD4CD"/>
                  </a:solidFill>
                  <a:latin typeface="Glacial Indifference Bold"/>
                </a:rPr>
                <a:t>MULTIVARIATE STATISTICS</a:t>
              </a:r>
            </a:p>
          </p:txBody>
        </p:sp>
        <p:sp>
          <p:nvSpPr>
            <p:cNvPr id="13" name="TextBox 13"/>
            <p:cNvSpPr txBox="1"/>
            <p:nvPr/>
          </p:nvSpPr>
          <p:spPr>
            <a:xfrm>
              <a:off x="0" y="3516683"/>
              <a:ext cx="17268446" cy="1428750"/>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EXAMINING RELATIONSHIPS BETWEEN THREE OR MORE VARIABLES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3">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3">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3">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5152552" y="3759100"/>
            <a:ext cx="7982896" cy="5331452"/>
            <a:chOff x="0" y="-9525"/>
            <a:chExt cx="10643861" cy="7108602"/>
          </a:xfrm>
        </p:grpSpPr>
        <p:sp>
          <p:nvSpPr>
            <p:cNvPr id="11" name="TextBox 11"/>
            <p:cNvSpPr txBox="1"/>
            <p:nvPr/>
          </p:nvSpPr>
          <p:spPr>
            <a:xfrm>
              <a:off x="0" y="-9525"/>
              <a:ext cx="10643861"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MULTIVARIATE STATISTICS</a:t>
              </a:r>
            </a:p>
          </p:txBody>
        </p:sp>
        <p:sp>
          <p:nvSpPr>
            <p:cNvPr id="12" name="TextBox 12"/>
            <p:cNvSpPr txBox="1"/>
            <p:nvPr/>
          </p:nvSpPr>
          <p:spPr>
            <a:xfrm>
              <a:off x="0" y="1007667"/>
              <a:ext cx="10643861" cy="6091410"/>
            </a:xfrm>
            <a:prstGeom prst="rect">
              <a:avLst/>
            </a:prstGeom>
          </p:spPr>
          <p:txBody>
            <a:bodyPr lIns="0" tIns="0" rIns="0" bIns="0" rtlCol="0" anchor="t">
              <a:spAutoFit/>
            </a:bodyPr>
            <a:lstStyle/>
            <a:p>
              <a:pPr>
                <a:lnSpc>
                  <a:spcPts val="4499"/>
                </a:lnSpc>
              </a:pPr>
              <a:r>
                <a:rPr lang="en-US" sz="3000" dirty="0">
                  <a:solidFill>
                    <a:srgbClr val="6BD4CD"/>
                  </a:solidFill>
                  <a:latin typeface="Glacial Indifference"/>
                </a:rPr>
                <a:t>The analy</a:t>
              </a:r>
              <a:r>
                <a:rPr lang="en-US" sz="2999" dirty="0">
                  <a:solidFill>
                    <a:srgbClr val="6BD4CD"/>
                  </a:solidFill>
                  <a:latin typeface="Glacial Indifference"/>
                </a:rPr>
                <a:t>s</a:t>
              </a:r>
              <a:r>
                <a:rPr lang="en-US" sz="3000" dirty="0">
                  <a:solidFill>
                    <a:srgbClr val="6BD4CD"/>
                  </a:solidFill>
                  <a:latin typeface="Glacial Indifference"/>
                </a:rPr>
                <a:t>is of the simultaneous</a:t>
              </a:r>
              <a:r>
                <a:rPr lang="en-US" sz="2999" dirty="0">
                  <a:solidFill>
                    <a:srgbClr val="6BD4CD"/>
                  </a:solidFill>
                  <a:latin typeface="Glacial Indifference"/>
                </a:rPr>
                <a:t> </a:t>
              </a:r>
              <a:r>
                <a:rPr lang="en-US" sz="3000" dirty="0">
                  <a:solidFill>
                    <a:srgbClr val="6BD4CD"/>
                  </a:solidFill>
                  <a:latin typeface="Glacial Indifference"/>
                </a:rPr>
                <a:t>relationships among several variables.</a:t>
              </a:r>
            </a:p>
            <a:p>
              <a:pPr>
                <a:lnSpc>
                  <a:spcPts val="4499"/>
                </a:lnSpc>
              </a:pPr>
              <a:endParaRPr lang="en-US" sz="3000" dirty="0">
                <a:solidFill>
                  <a:srgbClr val="6BD4CD"/>
                </a:solidFill>
                <a:latin typeface="Glacial Indifference"/>
              </a:endParaRPr>
            </a:p>
            <a:p>
              <a:pPr marL="495300" lvl="1" indent="-247650">
                <a:lnSpc>
                  <a:spcPts val="4500"/>
                </a:lnSpc>
                <a:buFont typeface="Arial"/>
                <a:buChar char="•"/>
              </a:pPr>
              <a:r>
                <a:rPr lang="en-US" sz="3000" dirty="0">
                  <a:solidFill>
                    <a:srgbClr val="6BD4CD"/>
                  </a:solidFill>
                  <a:latin typeface="Glacial Indifference"/>
                </a:rPr>
                <a:t>MANOVA</a:t>
              </a:r>
            </a:p>
            <a:p>
              <a:pPr marL="495300" lvl="1" indent="-247650">
                <a:lnSpc>
                  <a:spcPts val="4500"/>
                </a:lnSpc>
                <a:buFont typeface="Arial"/>
                <a:buChar char="•"/>
              </a:pPr>
              <a:r>
                <a:rPr lang="en-US" sz="3000" dirty="0">
                  <a:solidFill>
                    <a:srgbClr val="6BD4CD"/>
                  </a:solidFill>
                  <a:latin typeface="Glacial Indifference"/>
                </a:rPr>
                <a:t>Regressions (Multiple/Linear/OLS</a:t>
              </a:r>
              <a:r>
                <a:rPr lang="en-US" sz="3000">
                  <a:solidFill>
                    <a:srgbClr val="6BD4CD"/>
                  </a:solidFill>
                  <a:latin typeface="Glacial Indifference"/>
                </a:rPr>
                <a:t>, Binary </a:t>
              </a:r>
              <a:r>
                <a:rPr lang="en-US" sz="3000" dirty="0">
                  <a:solidFill>
                    <a:srgbClr val="6BD4CD"/>
                  </a:solidFill>
                  <a:latin typeface="Glacial Indifference"/>
                </a:rPr>
                <a:t>Logist</a:t>
              </a:r>
              <a:r>
                <a:rPr lang="en-US" sz="2999" dirty="0">
                  <a:solidFill>
                    <a:srgbClr val="6BD4CD"/>
                  </a:solidFill>
                  <a:latin typeface="Glacial Indifference"/>
                </a:rPr>
                <a:t>ic, Multi</a:t>
              </a:r>
              <a:r>
                <a:rPr lang="en-US" sz="3000" dirty="0">
                  <a:solidFill>
                    <a:srgbClr val="6BD4CD"/>
                  </a:solidFill>
                  <a:latin typeface="Glacial Indifference"/>
                </a:rPr>
                <a:t>nomial Logistic, Poisson, Negative Binomial, Event History/Survival Analysis, Time-Series)</a:t>
              </a:r>
            </a:p>
          </p:txBody>
        </p:sp>
      </p:grpSp>
      <p:pic>
        <p:nvPicPr>
          <p:cNvPr id="13" name="Picture 13"/>
          <p:cNvPicPr>
            <a:picLocks noChangeAspect="1"/>
          </p:cNvPicPr>
          <p:nvPr/>
        </p:nvPicPr>
        <p:blipFill>
          <a:blip r:embed="rId3"/>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3"/>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a:grpSpLocks noChangeAspect="1"/>
          </p:cNvGrpSpPr>
          <p:nvPr/>
        </p:nvGrpSpPr>
        <p:grpSpPr>
          <a:xfrm>
            <a:off x="10543471" y="1703835"/>
            <a:ext cx="6715829" cy="6879331"/>
            <a:chOff x="0" y="0"/>
            <a:chExt cx="2086610" cy="2137410"/>
          </a:xfrm>
        </p:grpSpPr>
        <p:sp>
          <p:nvSpPr>
            <p:cNvPr id="9" name="Freeform 9"/>
            <p:cNvSpPr/>
            <p:nvPr/>
          </p:nvSpPr>
          <p:spPr>
            <a:xfrm>
              <a:off x="2540" y="-2540"/>
              <a:ext cx="2087880" cy="2139950"/>
            </a:xfrm>
            <a:custGeom>
              <a:avLst/>
              <a:gdLst/>
              <a:ahLst/>
              <a:cxnLst/>
              <a:rect l="l" t="t" r="r" b="b"/>
              <a:pathLst>
                <a:path w="2087880" h="213995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3"/>
              <a:stretch>
                <a:fillRect l="-5452" t="-14" r="-48194" b="79"/>
              </a:stretch>
            </a:blipFill>
          </p:spPr>
        </p:sp>
      </p:grpSp>
      <p:grpSp>
        <p:nvGrpSpPr>
          <p:cNvPr id="10" name="Group 10"/>
          <p:cNvGrpSpPr/>
          <p:nvPr/>
        </p:nvGrpSpPr>
        <p:grpSpPr>
          <a:xfrm>
            <a:off x="16078200" y="2152650"/>
            <a:ext cx="1181100" cy="118110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2" name="Group 12"/>
          <p:cNvGrpSpPr/>
          <p:nvPr/>
        </p:nvGrpSpPr>
        <p:grpSpPr>
          <a:xfrm>
            <a:off x="1028700" y="4194572"/>
            <a:ext cx="8572900" cy="1897856"/>
            <a:chOff x="0" y="0"/>
            <a:chExt cx="11430533" cy="2530475"/>
          </a:xfrm>
        </p:grpSpPr>
        <p:sp>
          <p:nvSpPr>
            <p:cNvPr id="13" name="TextBox 13"/>
            <p:cNvSpPr txBox="1"/>
            <p:nvPr/>
          </p:nvSpPr>
          <p:spPr>
            <a:xfrm>
              <a:off x="0" y="-9525"/>
              <a:ext cx="11430533" cy="168830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QUANTITATIVE CODES/CODING</a:t>
              </a:r>
            </a:p>
          </p:txBody>
        </p:sp>
        <p:sp>
          <p:nvSpPr>
            <p:cNvPr id="14" name="TextBox 14"/>
            <p:cNvSpPr txBox="1"/>
            <p:nvPr/>
          </p:nvSpPr>
          <p:spPr>
            <a:xfrm>
              <a:off x="0" y="1837531"/>
              <a:ext cx="11430533" cy="692944"/>
            </a:xfrm>
            <a:prstGeom prst="rect">
              <a:avLst/>
            </a:prstGeom>
          </p:spPr>
          <p:txBody>
            <a:bodyPr lIns="0" tIns="0" rIns="0" bIns="0" rtlCol="0" anchor="t">
              <a:spAutoFit/>
            </a:bodyPr>
            <a:lstStyle/>
            <a:p>
              <a:pPr>
                <a:lnSpc>
                  <a:spcPts val="4500"/>
                </a:lnSpc>
              </a:pPr>
              <a:r>
                <a:rPr lang="en-US" sz="3000">
                  <a:solidFill>
                    <a:srgbClr val="6BD4CD"/>
                  </a:solidFill>
                  <a:latin typeface="Glacial Indifference"/>
                </a:rPr>
                <a:t>Assigning numbers to attributes of variables</a:t>
              </a:r>
            </a:p>
          </p:txBody>
        </p:sp>
      </p:grpSp>
      <p:pic>
        <p:nvPicPr>
          <p:cNvPr id="15" name="Picture 15"/>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6" name="Picture 16"/>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8898611">
            <a:off x="8208102" y="4949976"/>
            <a:ext cx="7230953" cy="7493216"/>
          </a:xfrm>
          <a:prstGeom prst="rect">
            <a:avLst/>
          </a:prstGeom>
        </p:spPr>
      </p:pic>
      <p:pic>
        <p:nvPicPr>
          <p:cNvPr id="3" name="Picture 3"/>
          <p:cNvPicPr>
            <a:picLocks noChangeAspect="1"/>
          </p:cNvPicPr>
          <p:nvPr/>
        </p:nvPicPr>
        <p:blipFill>
          <a:blip r:embed="rId2">
            <a:alphaModFix amt="9999"/>
          </a:blip>
          <a:srcRect/>
          <a:stretch>
            <a:fillRect/>
          </a:stretch>
        </p:blipFill>
        <p:spPr>
          <a:xfrm rot="-5688114">
            <a:off x="8410395" y="-1971930"/>
            <a:ext cx="9491370" cy="9835617"/>
          </a:xfrm>
          <a:prstGeom prst="rect">
            <a:avLst/>
          </a:prstGeom>
        </p:spPr>
      </p:pic>
      <p:pic>
        <p:nvPicPr>
          <p:cNvPr id="4" name="Picture 4"/>
          <p:cNvPicPr>
            <a:picLocks noChangeAspect="1"/>
          </p:cNvPicPr>
          <p:nvPr/>
        </p:nvPicPr>
        <p:blipFill>
          <a:blip r:embed="rId2">
            <a:alphaModFix amt="9999"/>
          </a:blip>
          <a:srcRect/>
          <a:stretch>
            <a:fillRect/>
          </a:stretch>
        </p:blipFill>
        <p:spPr>
          <a:xfrm rot="-7912599">
            <a:off x="283697" y="-2560035"/>
            <a:ext cx="8668733" cy="8983143"/>
          </a:xfrm>
          <a:prstGeom prst="rect">
            <a:avLst/>
          </a:prstGeom>
        </p:spPr>
      </p:pic>
      <p:pic>
        <p:nvPicPr>
          <p:cNvPr id="5" name="Picture 5"/>
          <p:cNvPicPr>
            <a:picLocks noChangeAspect="1"/>
          </p:cNvPicPr>
          <p:nvPr/>
        </p:nvPicPr>
        <p:blipFill>
          <a:blip r:embed="rId2">
            <a:alphaModFix amt="9999"/>
          </a:blip>
          <a:srcRect/>
          <a:stretch>
            <a:fillRect/>
          </a:stretch>
        </p:blipFill>
        <p:spPr>
          <a:xfrm rot="4750356">
            <a:off x="2316769" y="3410501"/>
            <a:ext cx="6917083" cy="7167962"/>
          </a:xfrm>
          <a:prstGeom prst="rect">
            <a:avLst/>
          </a:prstGeom>
        </p:spPr>
      </p:pic>
      <p:grpSp>
        <p:nvGrpSpPr>
          <p:cNvPr id="6" name="Group 6"/>
          <p:cNvGrpSpPr/>
          <p:nvPr/>
        </p:nvGrpSpPr>
        <p:grpSpPr>
          <a:xfrm>
            <a:off x="2936166" y="604334"/>
            <a:ext cx="5143900" cy="3753803"/>
            <a:chOff x="0" y="0"/>
            <a:chExt cx="6858533" cy="5005070"/>
          </a:xfrm>
        </p:grpSpPr>
        <p:sp>
          <p:nvSpPr>
            <p:cNvPr id="7" name="TextBox 7"/>
            <p:cNvSpPr txBox="1"/>
            <p:nvPr/>
          </p:nvSpPr>
          <p:spPr>
            <a:xfrm>
              <a:off x="0" y="0"/>
              <a:ext cx="6858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AGE</a:t>
              </a:r>
            </a:p>
          </p:txBody>
        </p:sp>
        <p:sp>
          <p:nvSpPr>
            <p:cNvPr id="8" name="TextBox 8"/>
            <p:cNvSpPr txBox="1"/>
            <p:nvPr/>
          </p:nvSpPr>
          <p:spPr>
            <a:xfrm>
              <a:off x="0" y="901700"/>
              <a:ext cx="6858533" cy="4103370"/>
            </a:xfrm>
            <a:prstGeom prst="rect">
              <a:avLst/>
            </a:prstGeom>
          </p:spPr>
          <p:txBody>
            <a:bodyPr lIns="0" tIns="0" rIns="0" bIns="0" rtlCol="0" anchor="t">
              <a:spAutoFit/>
            </a:bodyPr>
            <a:lstStyle/>
            <a:p>
              <a:pPr algn="ctr">
                <a:lnSpc>
                  <a:spcPts val="3150"/>
                </a:lnSpc>
              </a:pPr>
              <a:r>
                <a:rPr lang="en-US" sz="2100">
                  <a:solidFill>
                    <a:srgbClr val="04345C"/>
                  </a:solidFill>
                  <a:latin typeface="Glacial Indifference"/>
                </a:rPr>
                <a:t>1 = 1</a:t>
              </a:r>
            </a:p>
            <a:p>
              <a:pPr algn="ctr">
                <a:lnSpc>
                  <a:spcPts val="3150"/>
                </a:lnSpc>
              </a:pPr>
              <a:r>
                <a:rPr lang="en-US" sz="2100">
                  <a:solidFill>
                    <a:srgbClr val="04345C"/>
                  </a:solidFill>
                  <a:latin typeface="Glacial Indifference"/>
                </a:rPr>
                <a:t>2 = 2</a:t>
              </a:r>
            </a:p>
            <a:p>
              <a:pPr algn="ctr">
                <a:lnSpc>
                  <a:spcPts val="3150"/>
                </a:lnSpc>
              </a:pPr>
              <a:r>
                <a:rPr lang="en-US" sz="2100">
                  <a:solidFill>
                    <a:srgbClr val="04345C"/>
                  </a:solidFill>
                  <a:latin typeface="Glacial Indifference"/>
                </a:rPr>
                <a:t>3 = 3</a:t>
              </a:r>
            </a:p>
            <a:p>
              <a:pPr algn="ctr">
                <a:lnSpc>
                  <a:spcPts val="3150"/>
                </a:lnSpc>
              </a:pPr>
              <a:endParaRPr lang="en-US" sz="2100">
                <a:solidFill>
                  <a:srgbClr val="04345C"/>
                </a:solidFill>
                <a:latin typeface="Glacial Indifference"/>
              </a:endParaRPr>
            </a:p>
            <a:p>
              <a:pPr algn="ctr">
                <a:lnSpc>
                  <a:spcPts val="3150"/>
                </a:lnSpc>
              </a:pPr>
              <a:r>
                <a:rPr lang="en-US" sz="2100">
                  <a:solidFill>
                    <a:srgbClr val="04345C"/>
                  </a:solidFill>
                  <a:latin typeface="Glacial Indifference"/>
                </a:rPr>
                <a:t>&lt; 18 = 1</a:t>
              </a:r>
            </a:p>
            <a:p>
              <a:pPr algn="ctr">
                <a:lnSpc>
                  <a:spcPts val="3150"/>
                </a:lnSpc>
              </a:pPr>
              <a:r>
                <a:rPr lang="en-US" sz="2100">
                  <a:solidFill>
                    <a:srgbClr val="04345C"/>
                  </a:solidFill>
                  <a:latin typeface="Glacial Indifference"/>
                </a:rPr>
                <a:t>18-24 = 2</a:t>
              </a:r>
            </a:p>
            <a:p>
              <a:pPr algn="ctr">
                <a:lnSpc>
                  <a:spcPts val="3150"/>
                </a:lnSpc>
              </a:pPr>
              <a:r>
                <a:rPr lang="en-US" sz="2100">
                  <a:solidFill>
                    <a:srgbClr val="04345C"/>
                  </a:solidFill>
                  <a:latin typeface="Glacial Indifference"/>
                </a:rPr>
                <a:t>25-29 = 3</a:t>
              </a:r>
            </a:p>
            <a:p>
              <a:pPr algn="ctr">
                <a:lnSpc>
                  <a:spcPts val="3150"/>
                </a:lnSpc>
              </a:pPr>
              <a:r>
                <a:rPr lang="en-US" sz="2100">
                  <a:solidFill>
                    <a:srgbClr val="04345C"/>
                  </a:solidFill>
                  <a:latin typeface="Glacial Indifference"/>
                </a:rPr>
                <a:t>30+ = 4</a:t>
              </a:r>
            </a:p>
          </p:txBody>
        </p:sp>
      </p:grpSp>
      <p:grpSp>
        <p:nvGrpSpPr>
          <p:cNvPr id="9" name="Group 9"/>
          <p:cNvGrpSpPr/>
          <p:nvPr/>
        </p:nvGrpSpPr>
        <p:grpSpPr>
          <a:xfrm>
            <a:off x="10584130" y="1483747"/>
            <a:ext cx="5143900" cy="3091815"/>
            <a:chOff x="0" y="0"/>
            <a:chExt cx="6858533" cy="4122420"/>
          </a:xfrm>
        </p:grpSpPr>
        <p:sp>
          <p:nvSpPr>
            <p:cNvPr id="10" name="TextBox 10"/>
            <p:cNvSpPr txBox="1"/>
            <p:nvPr/>
          </p:nvSpPr>
          <p:spPr>
            <a:xfrm>
              <a:off x="0" y="0"/>
              <a:ext cx="6858533" cy="1428750"/>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POLITICAL AFFILIATION</a:t>
              </a:r>
            </a:p>
          </p:txBody>
        </p:sp>
        <p:sp>
          <p:nvSpPr>
            <p:cNvPr id="11" name="TextBox 11"/>
            <p:cNvSpPr txBox="1"/>
            <p:nvPr/>
          </p:nvSpPr>
          <p:spPr>
            <a:xfrm>
              <a:off x="0" y="1597025"/>
              <a:ext cx="6858533" cy="2525395"/>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Democrat = 1</a:t>
              </a:r>
            </a:p>
            <a:p>
              <a:pPr algn="ctr">
                <a:lnSpc>
                  <a:spcPts val="3900"/>
                </a:lnSpc>
              </a:pPr>
              <a:r>
                <a:rPr lang="en-US" sz="2600">
                  <a:solidFill>
                    <a:srgbClr val="04345C"/>
                  </a:solidFill>
                  <a:latin typeface="Glacial Indifference"/>
                </a:rPr>
                <a:t>Republican = 2</a:t>
              </a:r>
            </a:p>
            <a:p>
              <a:pPr algn="ctr">
                <a:lnSpc>
                  <a:spcPts val="3900"/>
                </a:lnSpc>
              </a:pPr>
              <a:r>
                <a:rPr lang="en-US" sz="2600">
                  <a:solidFill>
                    <a:srgbClr val="04345C"/>
                  </a:solidFill>
                  <a:latin typeface="Glacial Indifference"/>
                </a:rPr>
                <a:t>Independent = 3</a:t>
              </a:r>
            </a:p>
            <a:p>
              <a:pPr algn="ctr">
                <a:lnSpc>
                  <a:spcPts val="3900"/>
                </a:lnSpc>
              </a:pPr>
              <a:r>
                <a:rPr lang="en-US" sz="2600">
                  <a:solidFill>
                    <a:srgbClr val="04345C"/>
                  </a:solidFill>
                  <a:latin typeface="Glacial Indifference"/>
                </a:rPr>
                <a:t>Other = 4</a:t>
              </a:r>
            </a:p>
          </p:txBody>
        </p:sp>
      </p:grpSp>
      <p:grpSp>
        <p:nvGrpSpPr>
          <p:cNvPr id="12" name="Group 12"/>
          <p:cNvGrpSpPr/>
          <p:nvPr/>
        </p:nvGrpSpPr>
        <p:grpSpPr>
          <a:xfrm>
            <a:off x="9291627" y="6916579"/>
            <a:ext cx="5143900" cy="3091815"/>
            <a:chOff x="0" y="0"/>
            <a:chExt cx="6858533" cy="4122420"/>
          </a:xfrm>
        </p:grpSpPr>
        <p:sp>
          <p:nvSpPr>
            <p:cNvPr id="13" name="TextBox 13"/>
            <p:cNvSpPr txBox="1"/>
            <p:nvPr/>
          </p:nvSpPr>
          <p:spPr>
            <a:xfrm>
              <a:off x="0" y="0"/>
              <a:ext cx="6858533" cy="1428750"/>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SOCIOECONOMIC STATUS</a:t>
              </a:r>
            </a:p>
          </p:txBody>
        </p:sp>
        <p:sp>
          <p:nvSpPr>
            <p:cNvPr id="14" name="TextBox 14"/>
            <p:cNvSpPr txBox="1"/>
            <p:nvPr/>
          </p:nvSpPr>
          <p:spPr>
            <a:xfrm>
              <a:off x="0" y="1597025"/>
              <a:ext cx="6858533" cy="2525395"/>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Working = 1</a:t>
              </a:r>
            </a:p>
            <a:p>
              <a:pPr algn="ctr">
                <a:lnSpc>
                  <a:spcPts val="3900"/>
                </a:lnSpc>
              </a:pPr>
              <a:r>
                <a:rPr lang="en-US" sz="2600">
                  <a:solidFill>
                    <a:srgbClr val="04345C"/>
                  </a:solidFill>
                  <a:latin typeface="Glacial Indifference"/>
                </a:rPr>
                <a:t>Middle = 2</a:t>
              </a:r>
            </a:p>
            <a:p>
              <a:pPr algn="ctr">
                <a:lnSpc>
                  <a:spcPts val="3900"/>
                </a:lnSpc>
              </a:pPr>
              <a:r>
                <a:rPr lang="en-US" sz="2600">
                  <a:solidFill>
                    <a:srgbClr val="04345C"/>
                  </a:solidFill>
                  <a:latin typeface="Glacial Indifference"/>
                </a:rPr>
                <a:t>Upper-Middle = 3</a:t>
              </a:r>
            </a:p>
            <a:p>
              <a:pPr algn="ctr">
                <a:lnSpc>
                  <a:spcPts val="3900"/>
                </a:lnSpc>
              </a:pPr>
              <a:r>
                <a:rPr lang="en-US" sz="2600">
                  <a:solidFill>
                    <a:srgbClr val="04345C"/>
                  </a:solidFill>
                  <a:latin typeface="Glacial Indifference"/>
                </a:rPr>
                <a:t>The One Percent = 4</a:t>
              </a:r>
            </a:p>
          </p:txBody>
        </p:sp>
      </p:grpSp>
      <p:grpSp>
        <p:nvGrpSpPr>
          <p:cNvPr id="15" name="Group 15"/>
          <p:cNvGrpSpPr/>
          <p:nvPr/>
        </p:nvGrpSpPr>
        <p:grpSpPr>
          <a:xfrm>
            <a:off x="3203361" y="5805726"/>
            <a:ext cx="5143900" cy="2073830"/>
            <a:chOff x="0" y="0"/>
            <a:chExt cx="6858533" cy="2765107"/>
          </a:xfrm>
        </p:grpSpPr>
        <p:sp>
          <p:nvSpPr>
            <p:cNvPr id="16" name="TextBox 16"/>
            <p:cNvSpPr txBox="1"/>
            <p:nvPr/>
          </p:nvSpPr>
          <p:spPr>
            <a:xfrm>
              <a:off x="0" y="0"/>
              <a:ext cx="6858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SEX</a:t>
              </a:r>
            </a:p>
          </p:txBody>
        </p:sp>
        <p:sp>
          <p:nvSpPr>
            <p:cNvPr id="17" name="TextBox 17"/>
            <p:cNvSpPr txBox="1"/>
            <p:nvPr/>
          </p:nvSpPr>
          <p:spPr>
            <a:xfrm>
              <a:off x="0" y="882650"/>
              <a:ext cx="6858533" cy="1882457"/>
            </a:xfrm>
            <a:prstGeom prst="rect">
              <a:avLst/>
            </a:prstGeom>
          </p:spPr>
          <p:txBody>
            <a:bodyPr lIns="0" tIns="0" rIns="0" bIns="0" rtlCol="0" anchor="t">
              <a:spAutoFit/>
            </a:bodyPr>
            <a:lstStyle/>
            <a:p>
              <a:pPr algn="ctr">
                <a:lnSpc>
                  <a:spcPts val="3900"/>
                </a:lnSpc>
              </a:pPr>
              <a:r>
                <a:rPr lang="en-US" sz="2600">
                  <a:solidFill>
                    <a:srgbClr val="04345C"/>
                  </a:solidFill>
                  <a:latin typeface="Glacial Indifference"/>
                </a:rPr>
                <a:t>Female = 1</a:t>
              </a:r>
            </a:p>
            <a:p>
              <a:pPr algn="ctr">
                <a:lnSpc>
                  <a:spcPts val="3900"/>
                </a:lnSpc>
              </a:pPr>
              <a:r>
                <a:rPr lang="en-US" sz="2600">
                  <a:solidFill>
                    <a:srgbClr val="04345C"/>
                  </a:solidFill>
                  <a:latin typeface="Glacial Indifference"/>
                </a:rPr>
                <a:t>Male = 2</a:t>
              </a:r>
            </a:p>
            <a:p>
              <a:pPr algn="ctr">
                <a:lnSpc>
                  <a:spcPts val="3900"/>
                </a:lnSpc>
              </a:pPr>
              <a:r>
                <a:rPr lang="en-US" sz="2600">
                  <a:solidFill>
                    <a:srgbClr val="04345C"/>
                  </a:solidFill>
                  <a:latin typeface="Glacial Indifference"/>
                </a:rPr>
                <a:t>Other = 3</a:t>
              </a:r>
            </a:p>
          </p:txBody>
        </p:sp>
      </p:grpSp>
      <p:grpSp>
        <p:nvGrpSpPr>
          <p:cNvPr id="18" name="Group 18"/>
          <p:cNvGrpSpPr/>
          <p:nvPr/>
        </p:nvGrpSpPr>
        <p:grpSpPr>
          <a:xfrm>
            <a:off x="17259300" y="8462486"/>
            <a:ext cx="571500" cy="57150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
        <p:nvSpPr>
          <p:cNvPr id="20" name="AutoShape 20"/>
          <p:cNvSpPr/>
          <p:nvPr/>
        </p:nvSpPr>
        <p:spPr>
          <a:xfrm>
            <a:off x="9124950" y="-209550"/>
            <a:ext cx="38100" cy="10706100"/>
          </a:xfrm>
          <a:prstGeom prst="rect">
            <a:avLst/>
          </a:prstGeom>
          <a:solidFill>
            <a:srgbClr val="E2EDF1"/>
          </a:solidFill>
        </p:spPr>
      </p:sp>
      <p:grpSp>
        <p:nvGrpSpPr>
          <p:cNvPr id="21" name="Group 21"/>
          <p:cNvGrpSpPr/>
          <p:nvPr/>
        </p:nvGrpSpPr>
        <p:grpSpPr>
          <a:xfrm>
            <a:off x="9034473" y="604334"/>
            <a:ext cx="257154" cy="257154"/>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3" name="Group 23"/>
          <p:cNvGrpSpPr/>
          <p:nvPr/>
        </p:nvGrpSpPr>
        <p:grpSpPr>
          <a:xfrm>
            <a:off x="8996373" y="1824514"/>
            <a:ext cx="257154" cy="257154"/>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5" name="Group 25"/>
          <p:cNvGrpSpPr/>
          <p:nvPr/>
        </p:nvGrpSpPr>
        <p:grpSpPr>
          <a:xfrm>
            <a:off x="8996373" y="6016592"/>
            <a:ext cx="257154" cy="257154"/>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7" name="Group 27"/>
          <p:cNvGrpSpPr/>
          <p:nvPr/>
        </p:nvGrpSpPr>
        <p:grpSpPr>
          <a:xfrm>
            <a:off x="9034473" y="7335343"/>
            <a:ext cx="257154" cy="257154"/>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29" name="Group 29"/>
          <p:cNvGrpSpPr/>
          <p:nvPr/>
        </p:nvGrpSpPr>
        <p:grpSpPr>
          <a:xfrm>
            <a:off x="-320056" y="604334"/>
            <a:ext cx="1348756" cy="1348756"/>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pic>
        <p:nvPicPr>
          <p:cNvPr id="31" name="Picture 31"/>
          <p:cNvPicPr>
            <a:picLocks noChangeAspect="1"/>
          </p:cNvPicPr>
          <p:nvPr/>
        </p:nvPicPr>
        <p:blipFill>
          <a:blip r:embed="rId3"/>
          <a:srcRect/>
          <a:stretch>
            <a:fillRect/>
          </a:stretch>
        </p:blipFill>
        <p:spPr>
          <a:xfrm rot="-2120230">
            <a:off x="16952690" y="6143167"/>
            <a:ext cx="1741778" cy="18049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2"/>
          <a:srcRect/>
          <a:stretch>
            <a:fillRect/>
          </a:stretch>
        </p:blipFill>
        <p:spPr>
          <a:xfrm rot="3782951">
            <a:off x="1393662" y="8897625"/>
            <a:ext cx="1936387" cy="2006618"/>
          </a:xfrm>
          <a:prstGeom prst="rect">
            <a:avLst/>
          </a:prstGeom>
        </p:spPr>
      </p:pic>
      <p:grpSp>
        <p:nvGrpSpPr>
          <p:cNvPr id="12" name="Group 12"/>
          <p:cNvGrpSpPr>
            <a:grpSpLocks noChangeAspect="1"/>
          </p:cNvGrpSpPr>
          <p:nvPr/>
        </p:nvGrpSpPr>
        <p:grpSpPr>
          <a:xfrm>
            <a:off x="10001934" y="1374891"/>
            <a:ext cx="7777679" cy="7597659"/>
            <a:chOff x="0" y="0"/>
            <a:chExt cx="4828540" cy="4716780"/>
          </a:xfrm>
        </p:grpSpPr>
        <p:sp>
          <p:nvSpPr>
            <p:cNvPr id="13" name="Freeform 13"/>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3"/>
              <a:stretch>
                <a:fillRect l="22" t="26" r="-32465" b="-17"/>
              </a:stretch>
            </a:blipFill>
          </p:spPr>
        </p:sp>
      </p:grpSp>
      <p:grpSp>
        <p:nvGrpSpPr>
          <p:cNvPr id="14" name="Group 14"/>
          <p:cNvGrpSpPr/>
          <p:nvPr/>
        </p:nvGrpSpPr>
        <p:grpSpPr>
          <a:xfrm>
            <a:off x="1028700" y="3946773"/>
            <a:ext cx="8572900" cy="2393454"/>
            <a:chOff x="0" y="0"/>
            <a:chExt cx="11430533" cy="3191272"/>
          </a:xfrm>
        </p:grpSpPr>
        <p:sp>
          <p:nvSpPr>
            <p:cNvPr id="15" name="TextBox 15"/>
            <p:cNvSpPr txBox="1"/>
            <p:nvPr/>
          </p:nvSpPr>
          <p:spPr>
            <a:xfrm>
              <a:off x="0" y="-9525"/>
              <a:ext cx="11430533" cy="84891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CODEBOOK</a:t>
              </a:r>
            </a:p>
          </p:txBody>
        </p:sp>
        <p:sp>
          <p:nvSpPr>
            <p:cNvPr id="16" name="TextBox 16"/>
            <p:cNvSpPr txBox="1"/>
            <p:nvPr/>
          </p:nvSpPr>
          <p:spPr>
            <a:xfrm>
              <a:off x="0" y="998141"/>
              <a:ext cx="11430533" cy="2193131"/>
            </a:xfrm>
            <a:prstGeom prst="rect">
              <a:avLst/>
            </a:prstGeom>
          </p:spPr>
          <p:txBody>
            <a:bodyPr lIns="0" tIns="0" rIns="0" bIns="0" rtlCol="0" anchor="t">
              <a:spAutoFit/>
            </a:bodyPr>
            <a:lstStyle/>
            <a:p>
              <a:pPr>
                <a:lnSpc>
                  <a:spcPts val="4500"/>
                </a:lnSpc>
              </a:pPr>
              <a:r>
                <a:rPr lang="en-US" sz="3000">
                  <a:solidFill>
                    <a:srgbClr val="6BD4CD"/>
                  </a:solidFill>
                  <a:latin typeface="Glacial Indifference"/>
                </a:rPr>
                <a:t>A document that lists the assignments of codes to the attributes composing the variables (mean</a:t>
              </a:r>
              <a:r>
                <a:rPr lang="en-US" sz="2999">
                  <a:solidFill>
                    <a:srgbClr val="6BD4CD"/>
                  </a:solidFill>
                  <a:latin typeface="Glacial Indifference"/>
                </a:rPr>
                <a:t>ings of codes, </a:t>
              </a:r>
              <a:r>
                <a:rPr lang="en-US" sz="3000">
                  <a:solidFill>
                    <a:srgbClr val="6BD4CD"/>
                  </a:solidFill>
                  <a:latin typeface="Glacial Indifference"/>
                </a:rPr>
                <a:t>and code labels).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2"/>
          <a:srcRect/>
          <a:stretch>
            <a:fillRect/>
          </a:stretch>
        </p:blipFill>
        <p:spPr>
          <a:xfrm rot="3782951">
            <a:off x="1393662" y="8897625"/>
            <a:ext cx="1936387" cy="2006618"/>
          </a:xfrm>
          <a:prstGeom prst="rect">
            <a:avLst/>
          </a:prstGeom>
        </p:spPr>
      </p:pic>
      <p:pic>
        <p:nvPicPr>
          <p:cNvPr id="12" name="Picture 12"/>
          <p:cNvPicPr>
            <a:picLocks noChangeAspect="1"/>
          </p:cNvPicPr>
          <p:nvPr/>
        </p:nvPicPr>
        <p:blipFill>
          <a:blip r:embed="rId3"/>
          <a:srcRect l="1" r="1"/>
          <a:stretch>
            <a:fillRect/>
          </a:stretch>
        </p:blipFill>
        <p:spPr>
          <a:xfrm>
            <a:off x="1118711" y="2152650"/>
            <a:ext cx="16230600" cy="7628382"/>
          </a:xfrm>
          <a:prstGeom prst="rect">
            <a:avLst/>
          </a:prstGeom>
        </p:spPr>
      </p:pic>
      <p:sp>
        <p:nvSpPr>
          <p:cNvPr id="13" name="TextBox 13"/>
          <p:cNvSpPr txBox="1"/>
          <p:nvPr/>
        </p:nvSpPr>
        <p:spPr>
          <a:xfrm>
            <a:off x="1028700" y="1019175"/>
            <a:ext cx="8572900" cy="639068"/>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CODEBOOK EXAMPLE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pic>
        <p:nvPicPr>
          <p:cNvPr id="10" name="Picture 10"/>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1" name="Picture 11"/>
          <p:cNvPicPr>
            <a:picLocks noChangeAspect="1"/>
          </p:cNvPicPr>
          <p:nvPr/>
        </p:nvPicPr>
        <p:blipFill>
          <a:blip r:embed="rId2"/>
          <a:srcRect/>
          <a:stretch>
            <a:fillRect/>
          </a:stretch>
        </p:blipFill>
        <p:spPr>
          <a:xfrm rot="3782951">
            <a:off x="1393662" y="8897625"/>
            <a:ext cx="1936387" cy="2006618"/>
          </a:xfrm>
          <a:prstGeom prst="rect">
            <a:avLst/>
          </a:prstGeom>
        </p:spPr>
      </p:pic>
      <p:pic>
        <p:nvPicPr>
          <p:cNvPr id="12" name="Picture 12"/>
          <p:cNvPicPr>
            <a:picLocks noChangeAspect="1"/>
          </p:cNvPicPr>
          <p:nvPr/>
        </p:nvPicPr>
        <p:blipFill>
          <a:blip r:embed="rId3"/>
          <a:srcRect/>
          <a:stretch>
            <a:fillRect/>
          </a:stretch>
        </p:blipFill>
        <p:spPr>
          <a:xfrm>
            <a:off x="4305500" y="2140918"/>
            <a:ext cx="10849479" cy="7450165"/>
          </a:xfrm>
          <a:prstGeom prst="rect">
            <a:avLst/>
          </a:prstGeom>
        </p:spPr>
      </p:pic>
      <p:sp>
        <p:nvSpPr>
          <p:cNvPr id="13" name="TextBox 13"/>
          <p:cNvSpPr txBox="1"/>
          <p:nvPr/>
        </p:nvSpPr>
        <p:spPr>
          <a:xfrm>
            <a:off x="1028700" y="1019175"/>
            <a:ext cx="8572900" cy="639068"/>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CODEBOOK EXAMPLE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9986250">
            <a:off x="-4102298" y="-524776"/>
            <a:ext cx="8880774" cy="9202874"/>
          </a:xfrm>
          <a:prstGeom prst="rect">
            <a:avLst/>
          </a:prstGeom>
        </p:spPr>
      </p:pic>
      <p:pic>
        <p:nvPicPr>
          <p:cNvPr id="3" name="Picture 3"/>
          <p:cNvPicPr>
            <a:picLocks noChangeAspect="1"/>
          </p:cNvPicPr>
          <p:nvPr/>
        </p:nvPicPr>
        <p:blipFill>
          <a:blip r:embed="rId2">
            <a:alphaModFix amt="19999"/>
          </a:blip>
          <a:srcRect/>
          <a:stretch>
            <a:fillRect/>
          </a:stretch>
        </p:blipFill>
        <p:spPr>
          <a:xfrm rot="5375633">
            <a:off x="-489467" y="7372231"/>
            <a:ext cx="4693285" cy="4863507"/>
          </a:xfrm>
          <a:prstGeom prst="rect">
            <a:avLst/>
          </a:prstGeom>
        </p:spPr>
      </p:pic>
      <p:pic>
        <p:nvPicPr>
          <p:cNvPr id="4" name="Picture 4"/>
          <p:cNvPicPr>
            <a:picLocks noChangeAspect="1"/>
          </p:cNvPicPr>
          <p:nvPr/>
        </p:nvPicPr>
        <p:blipFill>
          <a:blip r:embed="rId2">
            <a:alphaModFix amt="19999"/>
          </a:blip>
          <a:srcRect/>
          <a:stretch>
            <a:fillRect/>
          </a:stretch>
        </p:blipFill>
        <p:spPr>
          <a:xfrm rot="6087273">
            <a:off x="16499100" y="4419465"/>
            <a:ext cx="6599197" cy="6838546"/>
          </a:xfrm>
          <a:prstGeom prst="rect">
            <a:avLst/>
          </a:prstGeom>
        </p:spPr>
      </p:pic>
      <p:pic>
        <p:nvPicPr>
          <p:cNvPr id="5" name="Picture 5"/>
          <p:cNvPicPr>
            <a:picLocks noChangeAspect="1"/>
          </p:cNvPicPr>
          <p:nvPr/>
        </p:nvPicPr>
        <p:blipFill>
          <a:blip r:embed="rId2">
            <a:alphaModFix amt="19999"/>
          </a:blip>
          <a:srcRect/>
          <a:stretch>
            <a:fillRect/>
          </a:stretch>
        </p:blipFill>
        <p:spPr>
          <a:xfrm rot="-4420793">
            <a:off x="10604897" y="-4495251"/>
            <a:ext cx="9951332" cy="10312261"/>
          </a:xfrm>
          <a:prstGeom prst="rect">
            <a:avLst/>
          </a:prstGeom>
        </p:spPr>
      </p:pic>
      <p:grpSp>
        <p:nvGrpSpPr>
          <p:cNvPr id="6" name="Group 6"/>
          <p:cNvGrpSpPr/>
          <p:nvPr/>
        </p:nvGrpSpPr>
        <p:grpSpPr>
          <a:xfrm>
            <a:off x="457200" y="8972550"/>
            <a:ext cx="571500" cy="5715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6078200" y="2152650"/>
            <a:ext cx="1181100" cy="11811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1028700" y="3913287"/>
            <a:ext cx="8572900" cy="2460427"/>
            <a:chOff x="0" y="0"/>
            <a:chExt cx="11430533" cy="3280569"/>
          </a:xfrm>
        </p:grpSpPr>
        <p:sp>
          <p:nvSpPr>
            <p:cNvPr id="11" name="TextBox 11"/>
            <p:cNvSpPr txBox="1"/>
            <p:nvPr/>
          </p:nvSpPr>
          <p:spPr>
            <a:xfrm>
              <a:off x="0" y="-9525"/>
              <a:ext cx="11430533" cy="1688306"/>
            </a:xfrm>
            <a:prstGeom prst="rect">
              <a:avLst/>
            </a:prstGeom>
          </p:spPr>
          <p:txBody>
            <a:bodyPr lIns="0" tIns="0" rIns="0" bIns="0" rtlCol="0" anchor="t">
              <a:spAutoFit/>
            </a:bodyPr>
            <a:lstStyle/>
            <a:p>
              <a:pPr>
                <a:lnSpc>
                  <a:spcPts val="5040"/>
                </a:lnSpc>
              </a:pPr>
              <a:r>
                <a:rPr lang="en-US" sz="4200" spc="420">
                  <a:solidFill>
                    <a:srgbClr val="6BD4CD"/>
                  </a:solidFill>
                  <a:latin typeface="Glacial Indifference Bold"/>
                </a:rPr>
                <a:t>LEVELS OF MEASUREMENT &amp; QUANTITATIVE CODING</a:t>
              </a:r>
            </a:p>
          </p:txBody>
        </p:sp>
        <p:sp>
          <p:nvSpPr>
            <p:cNvPr id="12" name="TextBox 12"/>
            <p:cNvSpPr txBox="1"/>
            <p:nvPr/>
          </p:nvSpPr>
          <p:spPr>
            <a:xfrm>
              <a:off x="0" y="1837531"/>
              <a:ext cx="11430533" cy="1443037"/>
            </a:xfrm>
            <a:prstGeom prst="rect">
              <a:avLst/>
            </a:prstGeom>
          </p:spPr>
          <p:txBody>
            <a:bodyPr lIns="0" tIns="0" rIns="0" bIns="0" rtlCol="0" anchor="t">
              <a:spAutoFit/>
            </a:bodyPr>
            <a:lstStyle/>
            <a:p>
              <a:pPr>
                <a:lnSpc>
                  <a:spcPts val="4500"/>
                </a:lnSpc>
              </a:pPr>
              <a:r>
                <a:rPr lang="en-US" sz="3000">
                  <a:solidFill>
                    <a:srgbClr val="6BD4CD"/>
                  </a:solidFill>
                  <a:latin typeface="Glacial Indifference"/>
                </a:rPr>
                <a:t>All levels of measurement can be assigned numerical values</a:t>
              </a:r>
            </a:p>
          </p:txBody>
        </p:sp>
      </p:grpSp>
      <p:pic>
        <p:nvPicPr>
          <p:cNvPr id="13" name="Picture 13"/>
          <p:cNvPicPr>
            <a:picLocks noChangeAspect="1"/>
          </p:cNvPicPr>
          <p:nvPr/>
        </p:nvPicPr>
        <p:blipFill>
          <a:blip r:embed="rId2"/>
          <a:srcRect/>
          <a:stretch>
            <a:fillRect/>
          </a:stretch>
        </p:blipFill>
        <p:spPr>
          <a:xfrm rot="-2059948">
            <a:off x="16604155" y="-438298"/>
            <a:ext cx="2350917" cy="2436183"/>
          </a:xfrm>
          <a:prstGeom prst="rect">
            <a:avLst/>
          </a:prstGeom>
        </p:spPr>
      </p:pic>
      <p:pic>
        <p:nvPicPr>
          <p:cNvPr id="14" name="Picture 14"/>
          <p:cNvPicPr>
            <a:picLocks noChangeAspect="1"/>
          </p:cNvPicPr>
          <p:nvPr/>
        </p:nvPicPr>
        <p:blipFill>
          <a:blip r:embed="rId2"/>
          <a:srcRect/>
          <a:stretch>
            <a:fillRect/>
          </a:stretch>
        </p:blipFill>
        <p:spPr>
          <a:xfrm rot="3782951">
            <a:off x="1393662" y="8897625"/>
            <a:ext cx="1936387" cy="2006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BD4C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999"/>
          </a:blip>
          <a:srcRect/>
          <a:stretch>
            <a:fillRect/>
          </a:stretch>
        </p:blipFill>
        <p:spPr>
          <a:xfrm rot="-8545213">
            <a:off x="-2794797" y="-2710781"/>
            <a:ext cx="7217199" cy="7478962"/>
          </a:xfrm>
          <a:prstGeom prst="rect">
            <a:avLst/>
          </a:prstGeom>
        </p:spPr>
      </p:pic>
      <p:pic>
        <p:nvPicPr>
          <p:cNvPr id="3" name="Picture 3"/>
          <p:cNvPicPr>
            <a:picLocks noChangeAspect="1"/>
          </p:cNvPicPr>
          <p:nvPr/>
        </p:nvPicPr>
        <p:blipFill>
          <a:blip r:embed="rId3"/>
          <a:srcRect/>
          <a:stretch>
            <a:fillRect/>
          </a:stretch>
        </p:blipFill>
        <p:spPr>
          <a:xfrm rot="9049868">
            <a:off x="-2396176" y="1035333"/>
            <a:ext cx="9120414" cy="9451206"/>
          </a:xfrm>
          <a:prstGeom prst="rect">
            <a:avLst/>
          </a:prstGeom>
        </p:spPr>
      </p:pic>
      <p:pic>
        <p:nvPicPr>
          <p:cNvPr id="4" name="Picture 4"/>
          <p:cNvPicPr>
            <a:picLocks noChangeAspect="1"/>
          </p:cNvPicPr>
          <p:nvPr/>
        </p:nvPicPr>
        <p:blipFill>
          <a:blip r:embed="rId3"/>
          <a:srcRect/>
          <a:stretch>
            <a:fillRect/>
          </a:stretch>
        </p:blipFill>
        <p:spPr>
          <a:xfrm rot="-667389">
            <a:off x="11227612" y="315836"/>
            <a:ext cx="9317391" cy="9655328"/>
          </a:xfrm>
          <a:prstGeom prst="rect">
            <a:avLst/>
          </a:prstGeom>
        </p:spPr>
      </p:pic>
      <p:pic>
        <p:nvPicPr>
          <p:cNvPr id="5" name="Picture 5"/>
          <p:cNvPicPr>
            <a:picLocks noChangeAspect="1"/>
          </p:cNvPicPr>
          <p:nvPr/>
        </p:nvPicPr>
        <p:blipFill>
          <a:blip r:embed="rId3">
            <a:alphaModFix amt="9999"/>
          </a:blip>
          <a:srcRect/>
          <a:stretch>
            <a:fillRect/>
          </a:stretch>
        </p:blipFill>
        <p:spPr>
          <a:xfrm rot="-4711483">
            <a:off x="13630809" y="-3342624"/>
            <a:ext cx="6165516" cy="6389136"/>
          </a:xfrm>
          <a:prstGeom prst="rect">
            <a:avLst/>
          </a:prstGeom>
        </p:spPr>
      </p:pic>
      <p:grpSp>
        <p:nvGrpSpPr>
          <p:cNvPr id="6" name="Group 6"/>
          <p:cNvGrpSpPr/>
          <p:nvPr/>
        </p:nvGrpSpPr>
        <p:grpSpPr>
          <a:xfrm>
            <a:off x="528053" y="1936671"/>
            <a:ext cx="4858150" cy="6413659"/>
            <a:chOff x="0" y="0"/>
            <a:chExt cx="6477533" cy="8551545"/>
          </a:xfrm>
        </p:grpSpPr>
        <p:sp>
          <p:nvSpPr>
            <p:cNvPr id="7" name="TextBox 7"/>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NOMINAL</a:t>
              </a:r>
            </a:p>
          </p:txBody>
        </p:sp>
        <p:sp>
          <p:nvSpPr>
            <p:cNvPr id="8" name="TextBox 8"/>
            <p:cNvSpPr txBox="1"/>
            <p:nvPr/>
          </p:nvSpPr>
          <p:spPr>
            <a:xfrm>
              <a:off x="0" y="882650"/>
              <a:ext cx="6477533" cy="7668895"/>
            </a:xfrm>
            <a:prstGeom prst="rect">
              <a:avLst/>
            </a:prstGeom>
          </p:spPr>
          <p:txBody>
            <a:bodyPr lIns="0" tIns="0" rIns="0" bIns="0" rtlCol="0" anchor="t">
              <a:spAutoFit/>
            </a:bodyPr>
            <a:lstStyle/>
            <a:p>
              <a:pPr algn="ctr">
                <a:lnSpc>
                  <a:spcPts val="3900"/>
                </a:lnSpc>
              </a:pPr>
              <a:endParaRPr/>
            </a:p>
            <a:p>
              <a:pPr algn="ctr">
                <a:lnSpc>
                  <a:spcPts val="3900"/>
                </a:lnSpc>
              </a:pPr>
              <a:r>
                <a:rPr lang="en-US" sz="2600">
                  <a:solidFill>
                    <a:srgbClr val="6BD4CD"/>
                  </a:solidFill>
                  <a:latin typeface="Glacial Indifference"/>
                </a:rPr>
                <a:t>Attributes have only the characteristics of exhaustiveness and mutually exclusiveness. Simple categories.</a:t>
              </a:r>
            </a:p>
            <a:p>
              <a:pPr algn="ctr">
                <a:lnSpc>
                  <a:spcPts val="390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Attributes that classify, but cannot be ranked</a:t>
              </a:r>
            </a:p>
            <a:p>
              <a:pPr algn="ctr">
                <a:lnSpc>
                  <a:spcPts val="3900"/>
                </a:lnSpc>
              </a:pPr>
              <a:endParaRPr lang="en-US" sz="2600">
                <a:solidFill>
                  <a:srgbClr val="6BD4CD"/>
                </a:solidFill>
                <a:latin typeface="Glacial Indifference"/>
              </a:endParaRPr>
            </a:p>
            <a:p>
              <a:pPr marL="429260" lvl="1" indent="-214630" algn="ctr">
                <a:lnSpc>
                  <a:spcPts val="3900"/>
                </a:lnSpc>
                <a:buFont typeface="Arial"/>
                <a:buChar char="•"/>
              </a:pPr>
              <a:r>
                <a:rPr lang="en-US" sz="2600">
                  <a:solidFill>
                    <a:srgbClr val="6BD4CD"/>
                  </a:solidFill>
                  <a:latin typeface="Glacial Indifference Italics"/>
                </a:rPr>
                <a:t>religious affiliation, college major, hair color, birthplace, nationality</a:t>
              </a:r>
            </a:p>
          </p:txBody>
        </p:sp>
      </p:grpSp>
      <p:grpSp>
        <p:nvGrpSpPr>
          <p:cNvPr id="9" name="Group 9"/>
          <p:cNvGrpSpPr/>
          <p:nvPr/>
        </p:nvGrpSpPr>
        <p:grpSpPr>
          <a:xfrm>
            <a:off x="6714925" y="1936671"/>
            <a:ext cx="4858150" cy="4484846"/>
            <a:chOff x="0" y="0"/>
            <a:chExt cx="6477533" cy="5979795"/>
          </a:xfrm>
        </p:grpSpPr>
        <p:sp>
          <p:nvSpPr>
            <p:cNvPr id="10" name="TextBox 10"/>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04345C"/>
                  </a:solidFill>
                  <a:latin typeface="Glacial Indifference"/>
                </a:rPr>
                <a:t>ORDINAL</a:t>
              </a:r>
            </a:p>
          </p:txBody>
        </p:sp>
        <p:sp>
          <p:nvSpPr>
            <p:cNvPr id="11" name="TextBox 11"/>
            <p:cNvSpPr txBox="1"/>
            <p:nvPr/>
          </p:nvSpPr>
          <p:spPr>
            <a:xfrm>
              <a:off x="0" y="882650"/>
              <a:ext cx="6477533" cy="5097145"/>
            </a:xfrm>
            <a:prstGeom prst="rect">
              <a:avLst/>
            </a:prstGeom>
          </p:spPr>
          <p:txBody>
            <a:bodyPr lIns="0" tIns="0" rIns="0" bIns="0" rtlCol="0" anchor="t">
              <a:spAutoFit/>
            </a:bodyPr>
            <a:lstStyle/>
            <a:p>
              <a:pPr algn="ctr">
                <a:lnSpc>
                  <a:spcPts val="3900"/>
                </a:lnSpc>
              </a:pPr>
              <a:endParaRPr/>
            </a:p>
            <a:p>
              <a:pPr algn="ctr">
                <a:lnSpc>
                  <a:spcPts val="3900"/>
                </a:lnSpc>
              </a:pPr>
              <a:r>
                <a:rPr lang="en-US" sz="2600">
                  <a:solidFill>
                    <a:srgbClr val="04345C"/>
                  </a:solidFill>
                  <a:latin typeface="Glacial Indifference"/>
                </a:rPr>
                <a:t>Attributes that classify and can be logically rank-ordered but lack an associated numerical value</a:t>
              </a:r>
            </a:p>
            <a:p>
              <a:pPr algn="ctr">
                <a:lnSpc>
                  <a:spcPts val="3900"/>
                </a:lnSpc>
              </a:pPr>
              <a:endParaRPr lang="en-US" sz="2600">
                <a:solidFill>
                  <a:srgbClr val="04345C"/>
                </a:solidFill>
                <a:latin typeface="Glacial Indifference"/>
              </a:endParaRPr>
            </a:p>
            <a:p>
              <a:pPr marL="429260" lvl="1" indent="-214630" algn="ctr">
                <a:lnSpc>
                  <a:spcPts val="3900"/>
                </a:lnSpc>
                <a:buFont typeface="Arial"/>
                <a:buChar char="•"/>
              </a:pPr>
              <a:r>
                <a:rPr lang="en-US" sz="2600">
                  <a:solidFill>
                    <a:srgbClr val="04345C"/>
                  </a:solidFill>
                  <a:latin typeface="Glacial Indifference Italics"/>
                </a:rPr>
                <a:t>socioeconomic status, level of conflict, prejudice, conservativeness</a:t>
              </a:r>
            </a:p>
          </p:txBody>
        </p:sp>
      </p:grpSp>
      <p:grpSp>
        <p:nvGrpSpPr>
          <p:cNvPr id="12" name="Group 12"/>
          <p:cNvGrpSpPr/>
          <p:nvPr/>
        </p:nvGrpSpPr>
        <p:grpSpPr>
          <a:xfrm>
            <a:off x="12991700" y="1936671"/>
            <a:ext cx="4858150" cy="5931455"/>
            <a:chOff x="0" y="0"/>
            <a:chExt cx="6477533" cy="7908607"/>
          </a:xfrm>
        </p:grpSpPr>
        <p:sp>
          <p:nvSpPr>
            <p:cNvPr id="13" name="TextBox 13"/>
            <p:cNvSpPr txBox="1"/>
            <p:nvPr/>
          </p:nvSpPr>
          <p:spPr>
            <a:xfrm>
              <a:off x="0" y="0"/>
              <a:ext cx="6477533" cy="714375"/>
            </a:xfrm>
            <a:prstGeom prst="rect">
              <a:avLst/>
            </a:prstGeom>
          </p:spPr>
          <p:txBody>
            <a:bodyPr lIns="0" tIns="0" rIns="0" bIns="0" rtlCol="0" anchor="t">
              <a:spAutoFit/>
            </a:bodyPr>
            <a:lstStyle/>
            <a:p>
              <a:pPr algn="ctr">
                <a:lnSpc>
                  <a:spcPts val="4320"/>
                </a:lnSpc>
              </a:pPr>
              <a:r>
                <a:rPr lang="en-US" sz="3600" spc="359">
                  <a:solidFill>
                    <a:srgbClr val="6BD4CD"/>
                  </a:solidFill>
                  <a:latin typeface="Glacial Indifference"/>
                </a:rPr>
                <a:t>INTERVAL-RATIO</a:t>
              </a:r>
            </a:p>
          </p:txBody>
        </p:sp>
        <p:sp>
          <p:nvSpPr>
            <p:cNvPr id="14" name="TextBox 14"/>
            <p:cNvSpPr txBox="1"/>
            <p:nvPr/>
          </p:nvSpPr>
          <p:spPr>
            <a:xfrm>
              <a:off x="0" y="882650"/>
              <a:ext cx="6477533" cy="7025957"/>
            </a:xfrm>
            <a:prstGeom prst="rect">
              <a:avLst/>
            </a:prstGeom>
          </p:spPr>
          <p:txBody>
            <a:bodyPr lIns="0" tIns="0" rIns="0" bIns="0" rtlCol="0" anchor="t">
              <a:spAutoFit/>
            </a:bodyPr>
            <a:lstStyle/>
            <a:p>
              <a:pPr algn="ctr">
                <a:lnSpc>
                  <a:spcPts val="3900"/>
                </a:lnSpc>
              </a:pPr>
              <a:endParaRPr/>
            </a:p>
            <a:p>
              <a:pPr algn="ctr">
                <a:lnSpc>
                  <a:spcPts val="3900"/>
                </a:lnSpc>
              </a:pPr>
              <a:r>
                <a:rPr lang="en-US" sz="2600">
                  <a:solidFill>
                    <a:srgbClr val="6BD4CD"/>
                  </a:solidFill>
                  <a:latin typeface="Glacial Indifference"/>
                </a:rPr>
                <a:t>Distance between attributes has meaning.</a:t>
              </a:r>
            </a:p>
            <a:p>
              <a:pPr algn="ctr">
                <a:lnSpc>
                  <a:spcPts val="3900"/>
                </a:lnSpc>
              </a:pPr>
              <a:endParaRPr lang="en-US" sz="2600">
                <a:solidFill>
                  <a:srgbClr val="6BD4CD"/>
                </a:solidFill>
                <a:latin typeface="Glacial Indifference"/>
              </a:endParaRPr>
            </a:p>
            <a:p>
              <a:pPr algn="ctr">
                <a:lnSpc>
                  <a:spcPts val="3900"/>
                </a:lnSpc>
              </a:pPr>
              <a:r>
                <a:rPr lang="en-US" sz="2600">
                  <a:solidFill>
                    <a:srgbClr val="6BD4CD"/>
                  </a:solidFill>
                  <a:latin typeface="Glacial Indifference"/>
                </a:rPr>
                <a:t>Attributes classify, can be rank-ordered, and have an equal numerical distance between values</a:t>
              </a:r>
            </a:p>
            <a:p>
              <a:pPr algn="ctr">
                <a:lnSpc>
                  <a:spcPts val="3900"/>
                </a:lnSpc>
              </a:pPr>
              <a:endParaRPr lang="en-US" sz="2600">
                <a:solidFill>
                  <a:srgbClr val="6BD4CD"/>
                </a:solidFill>
                <a:latin typeface="Glacial Indifference"/>
              </a:endParaRPr>
            </a:p>
            <a:p>
              <a:pPr marL="429260" lvl="1" indent="-214630" algn="ctr">
                <a:lnSpc>
                  <a:spcPts val="3900"/>
                </a:lnSpc>
                <a:buFont typeface="Arial"/>
                <a:buChar char="•"/>
              </a:pPr>
              <a:r>
                <a:rPr lang="en-US" sz="2600">
                  <a:solidFill>
                    <a:srgbClr val="6BD4CD"/>
                  </a:solidFill>
                  <a:latin typeface="Glacial Indifference Italics"/>
                </a:rPr>
                <a:t>temperature (Fahrenheit), IQ score</a:t>
              </a:r>
            </a:p>
          </p:txBody>
        </p:sp>
      </p:grpSp>
      <p:grpSp>
        <p:nvGrpSpPr>
          <p:cNvPr id="15" name="Group 15"/>
          <p:cNvGrpSpPr/>
          <p:nvPr/>
        </p:nvGrpSpPr>
        <p:grpSpPr>
          <a:xfrm>
            <a:off x="17259300" y="8401050"/>
            <a:ext cx="1181100" cy="11811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grpSp>
        <p:nvGrpSpPr>
          <p:cNvPr id="17" name="Group 17"/>
          <p:cNvGrpSpPr/>
          <p:nvPr/>
        </p:nvGrpSpPr>
        <p:grpSpPr>
          <a:xfrm>
            <a:off x="609600" y="742950"/>
            <a:ext cx="571500" cy="57150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EDF1"/>
            </a:solid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948</Words>
  <Application>Microsoft Macintosh PowerPoint</Application>
  <PresentationFormat>Custom</PresentationFormat>
  <Paragraphs>181</Paragraphs>
  <Slides>26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Glacial Indifference</vt:lpstr>
      <vt:lpstr>Calibri</vt:lpstr>
      <vt:lpstr>Glacial Indifference Italics</vt:lpstr>
      <vt:lpstr>Arial</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Data Analysis</dc:title>
  <cp:lastModifiedBy>Burrel Vann</cp:lastModifiedBy>
  <cp:revision>4</cp:revision>
  <dcterms:created xsi:type="dcterms:W3CDTF">2006-08-16T00:00:00Z</dcterms:created>
  <dcterms:modified xsi:type="dcterms:W3CDTF">2021-10-20T06:30:17Z</dcterms:modified>
  <dc:identifier>DADwjQkA7uU</dc:identifier>
</cp:coreProperties>
</file>